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4"/>
  </p:sldMasterIdLst>
  <p:notesMasterIdLst>
    <p:notesMasterId r:id="rId24"/>
  </p:notesMasterIdLst>
  <p:handoutMasterIdLst>
    <p:handoutMasterId r:id="rId25"/>
  </p:handoutMasterIdLst>
  <p:sldIdLst>
    <p:sldId id="615" r:id="rId5"/>
    <p:sldId id="513" r:id="rId6"/>
    <p:sldId id="599" r:id="rId7"/>
    <p:sldId id="584" r:id="rId8"/>
    <p:sldId id="601" r:id="rId9"/>
    <p:sldId id="600" r:id="rId10"/>
    <p:sldId id="604" r:id="rId11"/>
    <p:sldId id="605" r:id="rId12"/>
    <p:sldId id="606" r:id="rId13"/>
    <p:sldId id="607" r:id="rId14"/>
    <p:sldId id="609" r:id="rId15"/>
    <p:sldId id="613" r:id="rId16"/>
    <p:sldId id="614" r:id="rId17"/>
    <p:sldId id="610" r:id="rId18"/>
    <p:sldId id="612" r:id="rId19"/>
    <p:sldId id="611" r:id="rId20"/>
    <p:sldId id="404" r:id="rId21"/>
    <p:sldId id="533" r:id="rId22"/>
    <p:sldId id="509" r:id="rId23"/>
  </p:sldIdLst>
  <p:sldSz cx="9144000" cy="5143500" type="screen16x9"/>
  <p:notesSz cx="6858000" cy="9144000"/>
  <p:embeddedFontLst>
    <p:embeddedFont>
      <p:font typeface="Aptos Light" panose="020B0004020202020204" pitchFamily="34" charset="0"/>
      <p:regular r:id="rId26"/>
      <p:italic r:id="rId27"/>
    </p:embeddedFont>
    <p:embeddedFont>
      <p:font typeface="DM Sans 14pt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E18C"/>
    <a:srgbClr val="3257DF"/>
    <a:srgbClr val="DB001B"/>
    <a:srgbClr val="2C404D"/>
    <a:srgbClr val="0C0C0C"/>
    <a:srgbClr val="424C56"/>
    <a:srgbClr val="323A44"/>
    <a:srgbClr val="164160"/>
    <a:srgbClr val="5C5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1E7EA-B4DE-4D47-152A-29520609D394}" v="46" dt="2025-10-06T20:58:27.891"/>
    <p1510:client id="{E26A583B-CCBC-68F0-78D2-B42D8A65B119}" v="31" dt="2025-10-07T14:30:31.143"/>
  </p1510:revLst>
</p1510:revInfo>
</file>

<file path=ppt/tableStyles.xml><?xml version="1.0" encoding="utf-8"?>
<a:tblStyleLst xmlns:a="http://schemas.openxmlformats.org/drawingml/2006/main" def="{2B504156-2898-4FA0-8BE0-8D3E664C2FFF}">
  <a:tblStyle styleId="{2B504156-2898-4FA0-8BE0-8D3E664C2F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1"/>
    <p:restoredTop sz="94724"/>
  </p:normalViewPr>
  <p:slideViewPr>
    <p:cSldViewPr snapToGrid="0">
      <p:cViewPr varScale="1">
        <p:scale>
          <a:sx n="157" d="100"/>
          <a:sy n="157" d="100"/>
        </p:scale>
        <p:origin x="2640" y="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5" d="100"/>
          <a:sy n="105" d="100"/>
        </p:scale>
        <p:origin x="543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D5AB045-AF85-326F-61A4-CA2950955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B91B41-6EF5-9DF5-045A-65CF895AFB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B3FA7-2FC2-3F43-A79F-570D65D28168}" type="datetimeFigureOut">
              <a:rPr lang="pt-BR" smtClean="0"/>
              <a:t>07/10/2025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CD62EC-674B-9746-669E-F50F1C4CB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0AAA6E4-1DBE-9FB8-6E43-6A41E5E371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D78F3-E800-0549-8046-1B2ADB7D13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7244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34E36F55-8267-C37A-E432-2F32EA65E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20994e3eec_15_3895:notes">
            <a:extLst>
              <a:ext uri="{FF2B5EF4-FFF2-40B4-BE49-F238E27FC236}">
                <a16:creationId xmlns:a16="http://schemas.microsoft.com/office/drawing/2014/main" id="{23566AF5-F83E-D83C-84B1-B25A7DC5D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20994e3eec_15_3895:notes">
            <a:extLst>
              <a:ext uri="{FF2B5EF4-FFF2-40B4-BE49-F238E27FC236}">
                <a16:creationId xmlns:a16="http://schemas.microsoft.com/office/drawing/2014/main" id="{F39792CB-4599-F6E0-B6A8-E1CE610057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80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>
          <a:extLst>
            <a:ext uri="{FF2B5EF4-FFF2-40B4-BE49-F238E27FC236}">
              <a16:creationId xmlns:a16="http://schemas.microsoft.com/office/drawing/2014/main" id="{68AABF4F-5CB9-AD25-CBFA-27448A560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320994e3eec_15_90:notes">
            <a:extLst>
              <a:ext uri="{FF2B5EF4-FFF2-40B4-BE49-F238E27FC236}">
                <a16:creationId xmlns:a16="http://schemas.microsoft.com/office/drawing/2014/main" id="{95D173B2-0052-6284-5D18-9B64DA53E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320994e3eec_15_90:notes">
            <a:extLst>
              <a:ext uri="{FF2B5EF4-FFF2-40B4-BE49-F238E27FC236}">
                <a16:creationId xmlns:a16="http://schemas.microsoft.com/office/drawing/2014/main" id="{C7C45961-F996-A4CE-4BC5-FD39E1B61C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DM Sans 14pt"/>
              <a:ea typeface="DM Sans 14pt"/>
              <a:cs typeface="DM Sans 14pt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21111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Google Shape;3093;g215239fd779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4" name="Google Shape;3094;g215239fd779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>
          <a:extLst>
            <a:ext uri="{FF2B5EF4-FFF2-40B4-BE49-F238E27FC236}">
              <a16:creationId xmlns:a16="http://schemas.microsoft.com/office/drawing/2014/main" id="{94C62D81-564B-BAD8-33BE-33DBF8281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0994e3eec_15_564:notes">
            <a:extLst>
              <a:ext uri="{FF2B5EF4-FFF2-40B4-BE49-F238E27FC236}">
                <a16:creationId xmlns:a16="http://schemas.microsoft.com/office/drawing/2014/main" id="{A62D4CEF-F516-278A-22E2-9FF9516E23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20994e3eec_15_564:notes">
            <a:extLst>
              <a:ext uri="{FF2B5EF4-FFF2-40B4-BE49-F238E27FC236}">
                <a16:creationId xmlns:a16="http://schemas.microsoft.com/office/drawing/2014/main" id="{D42BC22C-8FA0-5488-ED0C-57CFF23119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23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g215634c0540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9" name="Google Shape;4799;g215634c0540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>
            <a:off x="457200" y="1463606"/>
            <a:ext cx="82296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i="0" dirty="0"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Insert your title here.</a:t>
            </a:r>
            <a:endParaRPr sz="4800" b="0" i="0" dirty="0">
              <a:latin typeface="Aptos Light" panose="020B0004020202020204" pitchFamily="34" charset="0"/>
              <a:ea typeface="DM Sans 14pt ExtraBold"/>
              <a:cs typeface="DM Sans 14pt ExtraBold"/>
              <a:sym typeface="DM Sans Extra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i="0" dirty="0"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Use up to 2 lines.</a:t>
            </a:r>
            <a:endParaRPr sz="4800" b="0" i="0" dirty="0">
              <a:latin typeface="Aptos Light" panose="020B0004020202020204" pitchFamily="34" charset="0"/>
              <a:ea typeface="DM Sans 14pt ExtraBold"/>
              <a:cs typeface="DM Sans 14pt ExtraBold"/>
              <a:sym typeface="DM Sans ExtraBold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2571750" y="2991844"/>
            <a:ext cx="4000500" cy="72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dirty="0"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If you have anything else to say, insert here, using up to 2 lines.</a:t>
            </a:r>
            <a:endParaRPr sz="1800" b="0" i="0" dirty="0">
              <a:latin typeface="Aptos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pos="2952">
          <p15:clr>
            <a:srgbClr val="E46962"/>
          </p15:clr>
        </p15:guide>
        <p15:guide id="4" pos="2808">
          <p15:clr>
            <a:srgbClr val="E46962"/>
          </p15:clr>
        </p15:guide>
        <p15:guide id="5" pos="1620">
          <p15:clr>
            <a:srgbClr val="E46962"/>
          </p15:clr>
        </p15:guide>
        <p15:guide id="6" pos="1476">
          <p15:clr>
            <a:srgbClr val="E46962"/>
          </p15:clr>
        </p15:guide>
        <p15:guide id="7" pos="4284">
          <p15:clr>
            <a:srgbClr val="E46962"/>
          </p15:clr>
        </p15:guide>
        <p15:guide id="8" pos="4140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orient="horz" pos="2952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990">
          <p15:clr>
            <a:srgbClr val="E46962"/>
          </p15:clr>
        </p15:guide>
        <p15:guide id="14" orient="horz" pos="847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3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 BACKGROUND " preserve="1">
  <p:cSld name="1_PINK BACKGROUND ">
    <p:bg>
      <p:bgRef idx="1001">
        <a:schemeClr val="bg2"/>
      </p:bgRef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6ADF6B8-8B9B-0615-8654-815888F3B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 descr="Desenho de uma placa&#10;&#10;O conteúdo gerado por IA pode estar incorreto.">
            <a:extLst>
              <a:ext uri="{FF2B5EF4-FFF2-40B4-BE49-F238E27FC236}">
                <a16:creationId xmlns:a16="http://schemas.microsoft.com/office/drawing/2014/main" id="{D347CF0C-9775-629F-699F-31632E037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4037" y="4652264"/>
            <a:ext cx="1277746" cy="1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17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  <p15:guide id="5" pos="2952">
          <p15:clr>
            <a:srgbClr val="E46962"/>
          </p15:clr>
        </p15:guide>
        <p15:guide id="6" pos="2808">
          <p15:clr>
            <a:srgbClr val="E46962"/>
          </p15:clr>
        </p15:guide>
        <p15:guide id="7" pos="1620">
          <p15:clr>
            <a:srgbClr val="E46962"/>
          </p15:clr>
        </p15:guide>
        <p15:guide id="8" pos="1476">
          <p15:clr>
            <a:srgbClr val="E46962"/>
          </p15:clr>
        </p15:guide>
        <p15:guide id="9" pos="4284">
          <p15:clr>
            <a:srgbClr val="E46962"/>
          </p15:clr>
        </p15:guide>
        <p15:guide id="10" pos="4140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846">
          <p15:clr>
            <a:srgbClr val="E46962"/>
          </p15:clr>
        </p15:guide>
        <p15:guide id="14" orient="horz" pos="990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4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S - BLANK TEMPLATE">
  <p:cSld name="BrightWhi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  <p15:guide id="5" pos="2952">
          <p15:clr>
            <a:srgbClr val="E46962"/>
          </p15:clr>
        </p15:guide>
        <p15:guide id="6" pos="2808">
          <p15:clr>
            <a:srgbClr val="E46962"/>
          </p15:clr>
        </p15:guide>
        <p15:guide id="7" pos="1620">
          <p15:clr>
            <a:srgbClr val="E46962"/>
          </p15:clr>
        </p15:guide>
        <p15:guide id="8" pos="1476">
          <p15:clr>
            <a:srgbClr val="E46962"/>
          </p15:clr>
        </p15:guide>
        <p15:guide id="9" pos="4284">
          <p15:clr>
            <a:srgbClr val="E46962"/>
          </p15:clr>
        </p15:guide>
        <p15:guide id="10" pos="4140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846">
          <p15:clr>
            <a:srgbClr val="E46962"/>
          </p15:clr>
        </p15:guide>
        <p15:guide id="14" orient="horz" pos="990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4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paceGrey">
    <p:bg>
      <p:bgRef idx="1001">
        <a:schemeClr val="bg2"/>
      </p:bgRef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ackground - Deep Red" preserve="1">
  <p:cSld name="1_Logo Background - Deep Red">
    <p:bg>
      <p:bgPr>
        <a:solidFill>
          <a:schemeClr val="bg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0C6F743-2FF5-9515-2394-07321A6D6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2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NK BACKGROUND " preserve="1">
  <p:cSld name="1_PINK BACKGROUND ">
    <p:bg>
      <p:bgRef idx="1001">
        <a:schemeClr val="bg2"/>
      </p:bgRef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06ADF6B8-8B9B-0615-8654-815888F3B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5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  <p15:guide id="5" pos="2952">
          <p15:clr>
            <a:srgbClr val="E46962"/>
          </p15:clr>
        </p15:guide>
        <p15:guide id="6" pos="2808">
          <p15:clr>
            <a:srgbClr val="E46962"/>
          </p15:clr>
        </p15:guide>
        <p15:guide id="7" pos="1620">
          <p15:clr>
            <a:srgbClr val="E46962"/>
          </p15:clr>
        </p15:guide>
        <p15:guide id="8" pos="1476">
          <p15:clr>
            <a:srgbClr val="E46962"/>
          </p15:clr>
        </p15:guide>
        <p15:guide id="9" pos="4284">
          <p15:clr>
            <a:srgbClr val="E46962"/>
          </p15:clr>
        </p15:guide>
        <p15:guide id="10" pos="4140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846">
          <p15:clr>
            <a:srgbClr val="E46962"/>
          </p15:clr>
        </p15:guide>
        <p15:guide id="14" orient="horz" pos="990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LUE COVER">
  <p:cSld name="GalaxyBlack_BigLogo">
    <p:bg>
      <p:bgRef idx="1001">
        <a:schemeClr val="bg1"/>
      </p:bgRef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Ícone&#10;&#10;O conteúdo gerado por IA pode estar incorreto.">
            <a:extLst>
              <a:ext uri="{FF2B5EF4-FFF2-40B4-BE49-F238E27FC236}">
                <a16:creationId xmlns:a16="http://schemas.microsoft.com/office/drawing/2014/main" id="{776DD999-8C76-D7E0-D278-9786C8697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029" y="387869"/>
            <a:ext cx="2505194" cy="37398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  <p15:guide id="5" pos="2952">
          <p15:clr>
            <a:srgbClr val="E46962"/>
          </p15:clr>
        </p15:guide>
        <p15:guide id="6" pos="2808">
          <p15:clr>
            <a:srgbClr val="E46962"/>
          </p15:clr>
        </p15:guide>
        <p15:guide id="7" pos="1620">
          <p15:clr>
            <a:srgbClr val="E46962"/>
          </p15:clr>
        </p15:guide>
        <p15:guide id="8" pos="1476">
          <p15:clr>
            <a:srgbClr val="E46962"/>
          </p15:clr>
        </p15:guide>
        <p15:guide id="9" pos="4284">
          <p15:clr>
            <a:srgbClr val="E46962"/>
          </p15:clr>
        </p15:guide>
        <p15:guide id="10" pos="4140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846">
          <p15:clr>
            <a:srgbClr val="E46962"/>
          </p15:clr>
        </p15:guide>
        <p15:guide id="14" orient="horz" pos="990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4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ackground - Deep Red" preserve="1">
  <p:cSld name="1_Logo Background - Deep Red">
    <p:bg>
      <p:bgPr>
        <a:solidFill>
          <a:schemeClr val="bg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0C6F743-2FF5-9515-2394-07321A6D6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A12F2707-6234-BE2F-4B01-C0DCE0768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029" y="387869"/>
            <a:ext cx="2505194" cy="37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LUE BACKGROUND">
  <p:cSld name="SpaceGrey_SmallLogo">
    <p:bg>
      <p:bgRef idx="1001">
        <a:schemeClr val="bg2"/>
      </p:bgRef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D7FAE6BD-17D1-2C69-F29D-EFDB07C97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4033" y="4648509"/>
            <a:ext cx="1277750" cy="19074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">
          <p15:clr>
            <a:srgbClr val="E46962"/>
          </p15:clr>
        </p15:guide>
        <p15:guide id="4" orient="horz" pos="2952">
          <p15:clr>
            <a:srgbClr val="E46962"/>
          </p15:clr>
        </p15:guide>
        <p15:guide id="5" pos="2952">
          <p15:clr>
            <a:srgbClr val="E46962"/>
          </p15:clr>
        </p15:guide>
        <p15:guide id="6" pos="2808">
          <p15:clr>
            <a:srgbClr val="E46962"/>
          </p15:clr>
        </p15:guide>
        <p15:guide id="7" pos="1620">
          <p15:clr>
            <a:srgbClr val="E46962"/>
          </p15:clr>
        </p15:guide>
        <p15:guide id="8" pos="1476">
          <p15:clr>
            <a:srgbClr val="E46962"/>
          </p15:clr>
        </p15:guide>
        <p15:guide id="9" pos="4284">
          <p15:clr>
            <a:srgbClr val="E46962"/>
          </p15:clr>
        </p15:guide>
        <p15:guide id="10" pos="4140">
          <p15:clr>
            <a:srgbClr val="E46962"/>
          </p15:clr>
        </p15:guide>
        <p15:guide id="11" orient="horz" pos="1548">
          <p15:clr>
            <a:srgbClr val="E46962"/>
          </p15:clr>
        </p15:guide>
        <p15:guide id="12" orient="horz" pos="1692">
          <p15:clr>
            <a:srgbClr val="E46962"/>
          </p15:clr>
        </p15:guide>
        <p15:guide id="13" orient="horz" pos="846">
          <p15:clr>
            <a:srgbClr val="E46962"/>
          </p15:clr>
        </p15:guide>
        <p15:guide id="14" orient="horz" pos="990">
          <p15:clr>
            <a:srgbClr val="E46962"/>
          </p15:clr>
        </p15:guide>
        <p15:guide id="15" orient="horz" pos="2250">
          <p15:clr>
            <a:srgbClr val="E46962"/>
          </p15:clr>
        </p15:guide>
        <p15:guide id="16" orient="horz" pos="2394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ackground - Deep Red" preserve="1">
  <p:cSld name="1_Logo Background - Deep Red">
    <p:bg>
      <p:bgPr>
        <a:solidFill>
          <a:schemeClr val="bg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A0C6F743-2FF5-9515-2394-07321A6D6C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E58D9B8E-D674-F7F6-E479-2DB0BE7144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4033" y="4648509"/>
            <a:ext cx="1277750" cy="1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DM Sans"/>
              <a:buNone/>
              <a:defRPr sz="2800">
                <a:latin typeface="DM Sans 14pt"/>
                <a:ea typeface="DM Sans 14pt"/>
                <a:cs typeface="DM Sans 14pt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 sz="1800">
                <a:latin typeface="DM Sans 14pt"/>
                <a:ea typeface="DM Sans 14pt"/>
                <a:cs typeface="DM Sans 14pt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 sz="1400">
                <a:latin typeface="DM Sans 14pt"/>
                <a:ea typeface="DM Sans 14pt"/>
                <a:cs typeface="DM Sans 14pt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 sz="1400">
                <a:latin typeface="DM Sans 14pt"/>
                <a:ea typeface="DM Sans 14pt"/>
                <a:cs typeface="DM Sans 14pt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●"/>
              <a:defRPr sz="1400">
                <a:latin typeface="DM Sans 14pt"/>
                <a:ea typeface="DM Sans 14pt"/>
                <a:cs typeface="DM Sans 14pt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 sz="1400">
                <a:latin typeface="DM Sans 14pt"/>
                <a:ea typeface="DM Sans 14pt"/>
                <a:cs typeface="DM Sans 14pt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 sz="1400">
                <a:latin typeface="DM Sans 14pt"/>
                <a:ea typeface="DM Sans 14pt"/>
                <a:cs typeface="DM Sans 14pt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●"/>
              <a:defRPr sz="1400">
                <a:latin typeface="DM Sans 14pt"/>
                <a:ea typeface="DM Sans 14pt"/>
                <a:cs typeface="DM Sans 14pt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○"/>
              <a:defRPr sz="1400">
                <a:latin typeface="DM Sans 14pt"/>
                <a:ea typeface="DM Sans 14pt"/>
                <a:cs typeface="DM Sans 14pt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Char char="■"/>
              <a:defRPr sz="1400">
                <a:latin typeface="DM Sans 14pt"/>
                <a:ea typeface="DM Sans 14pt"/>
                <a:cs typeface="DM Sans 14pt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7" r:id="rId3"/>
    <p:sldLayoutId id="2147483687" r:id="rId4"/>
    <p:sldLayoutId id="2147483689" r:id="rId5"/>
    <p:sldLayoutId id="2147483654" r:id="rId6"/>
    <p:sldLayoutId id="2147483690" r:id="rId7"/>
    <p:sldLayoutId id="2147483673" r:id="rId8"/>
    <p:sldLayoutId id="2147483691" r:id="rId9"/>
    <p:sldLayoutId id="21474836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DM Sans 14pt" pitchFamily="2" charset="77"/>
          <a:ea typeface="DM Sans 14pt" pitchFamily="2" charset="77"/>
          <a:cs typeface="Adelle Sans Devanagari" panose="02000503000000020004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DM Sans 14pt" pitchFamily="2" charset="77"/>
          <a:ea typeface="DM Sans 14pt" pitchFamily="2" charset="77"/>
          <a:cs typeface="Adelle Sans Devanagari" panose="02000503000000020004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hyperlink" Target="https://starian.com.b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iG-EXRHLjo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5">
          <a:extLst>
            <a:ext uri="{FF2B5EF4-FFF2-40B4-BE49-F238E27FC236}">
              <a16:creationId xmlns:a16="http://schemas.microsoft.com/office/drawing/2014/main" id="{4247B7E0-76A3-1D88-B486-7D8F2A18E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44;p45">
            <a:extLst>
              <a:ext uri="{FF2B5EF4-FFF2-40B4-BE49-F238E27FC236}">
                <a16:creationId xmlns:a16="http://schemas.microsoft.com/office/drawing/2014/main" id="{73C8FD86-9527-CADF-ACAF-7E7485E9F17B}"/>
              </a:ext>
            </a:extLst>
          </p:cNvPr>
          <p:cNvSpPr txBox="1"/>
          <p:nvPr/>
        </p:nvSpPr>
        <p:spPr>
          <a:xfrm>
            <a:off x="465237" y="1997115"/>
            <a:ext cx="7343577" cy="170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600"/>
            </a:pPr>
            <a:r>
              <a:rPr lang="pt-BR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Este material possui duas possibilidades de capas, apresentadas nos slides #2 e #3.</a:t>
            </a:r>
            <a:br>
              <a:rPr lang="pt-BR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</a:br>
            <a:r>
              <a:rPr lang="pt-BR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Escolha qual utilizar conforme as orientações abaixo sobre o conteúdo.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600"/>
            </a:pPr>
            <a:endParaRPr lang="pt-BR" sz="1200" dirty="0">
              <a:solidFill>
                <a:schemeClr val="tx1"/>
              </a:solidFill>
              <a:latin typeface="Aptos" panose="020B0004020202020204" pitchFamily="34" charset="0"/>
              <a:ea typeface="DM Sans 14pt"/>
              <a:cs typeface="DM Sans 14pt"/>
              <a:sym typeface="DM Sans"/>
            </a:endParaRPr>
          </a:p>
          <a:p>
            <a:b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</a:b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• </a:t>
            </a:r>
            <a:r>
              <a:rPr lang="en" sz="1000" b="1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Capa do Slide #2</a:t>
            </a:r>
          </a:p>
          <a:p>
            <a:r>
              <a:rPr lang="en" sz="1000" dirty="0">
                <a:solidFill>
                  <a:schemeClr val="tx1"/>
                </a:solidFill>
                <a:latin typeface="Aptos" panose="020B0004020202020204" pitchFamily="34" charset="0"/>
                <a:sym typeface="DM Sans"/>
              </a:rPr>
              <a:t>P</a:t>
            </a:r>
            <a:r>
              <a:rPr lang="pt-BR" sz="1000" dirty="0">
                <a:solidFill>
                  <a:schemeClr val="tx1"/>
                </a:solidFill>
              </a:rPr>
              <a:t>ara apresentações direcionadas ao </a:t>
            </a:r>
            <a:r>
              <a:rPr lang="pt-BR" sz="1000" dirty="0" err="1">
                <a:solidFill>
                  <a:schemeClr val="tx1"/>
                </a:solidFill>
              </a:rPr>
              <a:t>multisaas</a:t>
            </a:r>
            <a:r>
              <a:rPr lang="pt-BR" sz="1000" dirty="0">
                <a:solidFill>
                  <a:schemeClr val="tx1"/>
                </a:solidFill>
              </a:rPr>
              <a:t> (apenas </a:t>
            </a:r>
            <a:r>
              <a:rPr lang="pt-BR" sz="1000" dirty="0" err="1">
                <a:solidFill>
                  <a:schemeClr val="tx1"/>
                </a:solidFill>
              </a:rPr>
              <a:t>Starian</a:t>
            </a:r>
            <a:r>
              <a:rPr lang="pt-BR" sz="1000" dirty="0">
                <a:solidFill>
                  <a:schemeClr val="tx1"/>
                </a:solidFill>
              </a:rPr>
              <a:t>)</a:t>
            </a:r>
          </a:p>
          <a:p>
            <a:pPr lvl="0">
              <a:lnSpc>
                <a:spcPct val="115000"/>
              </a:lnSpc>
            </a:pPr>
            <a:br>
              <a:rPr lang="pt-BR" sz="1000" b="1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</a:br>
            <a:r>
              <a:rPr lang="en" sz="10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• </a:t>
            </a:r>
            <a:r>
              <a:rPr lang="en" sz="1000" b="1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Capa do Slide #3:</a:t>
            </a:r>
          </a:p>
          <a:p>
            <a:pPr>
              <a:lnSpc>
                <a:spcPct val="115000"/>
              </a:lnSpc>
            </a:pPr>
            <a:r>
              <a:rPr lang="pt-BR" sz="1000" dirty="0">
                <a:solidFill>
                  <a:schemeClr val="tx1"/>
                </a:solidFill>
                <a:latin typeface="Aptos"/>
                <a:ea typeface="DM Sans 14pt"/>
                <a:cs typeface="DM Sans 14pt"/>
                <a:sym typeface="DM Sans"/>
              </a:rPr>
              <a:t>P</a:t>
            </a:r>
            <a:r>
              <a:rPr lang="pt-BR" sz="1000" dirty="0">
                <a:solidFill>
                  <a:schemeClr val="tx1"/>
                </a:solidFill>
              </a:rPr>
              <a:t>ara apresentações mais abrangentes, onde serão apresentadas ambas as frentes ou em visitas à Sede (</a:t>
            </a:r>
            <a:r>
              <a:rPr lang="pt-BR" sz="1000" dirty="0" err="1">
                <a:solidFill>
                  <a:schemeClr val="tx1"/>
                </a:solidFill>
              </a:rPr>
              <a:t>Softplan</a:t>
            </a:r>
            <a:r>
              <a:rPr lang="pt-BR" sz="1000" dirty="0">
                <a:solidFill>
                  <a:schemeClr val="tx1"/>
                </a:solidFill>
              </a:rPr>
              <a:t> + </a:t>
            </a:r>
            <a:r>
              <a:rPr lang="pt-BR" sz="1000" dirty="0" err="1">
                <a:solidFill>
                  <a:schemeClr val="tx1"/>
                </a:solidFill>
              </a:rPr>
              <a:t>Starian</a:t>
            </a:r>
            <a:r>
              <a:rPr lang="pt-BR" sz="1000" dirty="0">
                <a:solidFill>
                  <a:schemeClr val="tx1"/>
                </a:solidFill>
              </a:rPr>
              <a:t>)</a:t>
            </a:r>
            <a:endParaRPr sz="1000" dirty="0">
              <a:solidFill>
                <a:schemeClr val="tx1"/>
              </a:solidFill>
              <a:latin typeface="Aptos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7" name="Google Shape;246;p45">
            <a:extLst>
              <a:ext uri="{FF2B5EF4-FFF2-40B4-BE49-F238E27FC236}">
                <a16:creationId xmlns:a16="http://schemas.microsoft.com/office/drawing/2014/main" id="{F4382FF9-EB82-691A-C015-586103DA6B23}"/>
              </a:ext>
            </a:extLst>
          </p:cNvPr>
          <p:cNvSpPr txBox="1"/>
          <p:nvPr/>
        </p:nvSpPr>
        <p:spPr>
          <a:xfrm>
            <a:off x="465236" y="4412740"/>
            <a:ext cx="3386573" cy="25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Delete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este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slide de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orientações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ao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finaliz</a:t>
            </a:r>
            <a:r>
              <a:rPr lang="pt-BR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e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r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sua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9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apresentação</a:t>
            </a:r>
            <a:r>
              <a:rPr lang="en" sz="9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.</a:t>
            </a:r>
            <a:endParaRPr sz="7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8" name="Google Shape;216;p43">
            <a:extLst>
              <a:ext uri="{FF2B5EF4-FFF2-40B4-BE49-F238E27FC236}">
                <a16:creationId xmlns:a16="http://schemas.microsoft.com/office/drawing/2014/main" id="{132C1903-75D7-58B3-C349-AA521157D934}"/>
              </a:ext>
            </a:extLst>
          </p:cNvPr>
          <p:cNvSpPr txBox="1"/>
          <p:nvPr/>
        </p:nvSpPr>
        <p:spPr>
          <a:xfrm>
            <a:off x="457200" y="418355"/>
            <a:ext cx="4891635" cy="9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Apresentação</a:t>
            </a:r>
          </a:p>
          <a:p>
            <a:pPr lvl="0">
              <a:lnSpc>
                <a:spcPct val="80000"/>
              </a:lnSpc>
            </a:pPr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Institucional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E637654-7E44-6E28-6CB0-07478B5CEC36}"/>
              </a:ext>
            </a:extLst>
          </p:cNvPr>
          <p:cNvCxnSpPr>
            <a:cxnSpLocks/>
          </p:cNvCxnSpPr>
          <p:nvPr/>
        </p:nvCxnSpPr>
        <p:spPr>
          <a:xfrm>
            <a:off x="513845" y="1472751"/>
            <a:ext cx="2399476" cy="0"/>
          </a:xfrm>
          <a:prstGeom prst="line">
            <a:avLst/>
          </a:prstGeom>
          <a:ln w="15875">
            <a:gradFill>
              <a:gsLst>
                <a:gs pos="0">
                  <a:schemeClr val="tx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86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FDA60-AFED-F3CA-EC06-EAA9F805A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8264CC3-E289-623B-086A-2528C386E3E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1" name="Imagem 10" descr="Imagem em preto e branco&#10;&#10;O conteúdo gerado por IA pode estar incorreto.">
              <a:extLst>
                <a:ext uri="{FF2B5EF4-FFF2-40B4-BE49-F238E27FC236}">
                  <a16:creationId xmlns:a16="http://schemas.microsoft.com/office/drawing/2014/main" id="{7A381805-2B8C-F2AC-E22D-FC8C91FD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B2ED790-1216-7E30-9B8E-9E4FAC27C237}"/>
                </a:ext>
              </a:extLst>
            </p:cNvPr>
            <p:cNvSpPr txBox="1"/>
            <p:nvPr/>
          </p:nvSpPr>
          <p:spPr>
            <a:xfrm>
              <a:off x="443192" y="1600765"/>
              <a:ext cx="3851837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>
                  <a:solidFill>
                    <a:srgbClr val="424C56"/>
                  </a:solidFill>
                  <a:latin typeface="Aptos Light" panose="020B0004020202020204" pitchFamily="34" charset="0"/>
                </a:rPr>
                <a:t>Geramos valor e impacto em</a:t>
              </a:r>
            </a:p>
            <a:p>
              <a:r>
                <a:rPr lang="pt-BR" sz="2200" dirty="0">
                  <a:solidFill>
                    <a:srgbClr val="424C56"/>
                  </a:solidFill>
                  <a:latin typeface="Aptos Light" panose="020B0004020202020204" pitchFamily="34" charset="0"/>
                </a:rPr>
                <a:t>cada mercado que atuamos</a:t>
              </a:r>
            </a:p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com soluções especialistas</a:t>
              </a:r>
            </a:p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que integram inovação</a:t>
              </a:r>
            </a:p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e estratégia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048FEEAA-91AC-DFD1-11B9-C65EF77CD0CC}"/>
                </a:ext>
              </a:extLst>
            </p:cNvPr>
            <p:cNvSpPr txBox="1"/>
            <p:nvPr/>
          </p:nvSpPr>
          <p:spPr>
            <a:xfrm>
              <a:off x="443194" y="1354544"/>
              <a:ext cx="145849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Golden Circle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0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62AF-8120-7129-03A9-A3D8FA43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EFCC96E7-A740-CA15-1D0C-15AC03B5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39A8934-AC41-492B-90CF-993C4ABF8CEC}"/>
              </a:ext>
            </a:extLst>
          </p:cNvPr>
          <p:cNvSpPr txBox="1"/>
          <p:nvPr/>
        </p:nvSpPr>
        <p:spPr>
          <a:xfrm>
            <a:off x="443192" y="1600765"/>
            <a:ext cx="38518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rgbClr val="424C56"/>
                </a:solidFill>
                <a:latin typeface="Aptos Light" panose="020B0004020202020204" pitchFamily="34" charset="0"/>
              </a:rPr>
              <a:t>Geramos valor e impacto em</a:t>
            </a:r>
          </a:p>
          <a:p>
            <a:r>
              <a:rPr lang="pt-BR" sz="2200" dirty="0">
                <a:solidFill>
                  <a:srgbClr val="424C56"/>
                </a:solidFill>
                <a:latin typeface="Aptos Light" panose="020B0004020202020204" pitchFamily="34" charset="0"/>
              </a:rPr>
              <a:t>cada mercado que atuamos</a:t>
            </a:r>
          </a:p>
          <a:p>
            <a:r>
              <a:rPr lang="pt-BR" sz="2200" dirty="0">
                <a:solidFill>
                  <a:srgbClr val="2C404D"/>
                </a:solidFill>
                <a:latin typeface="Aptos Light" panose="020B0004020202020204" pitchFamily="34" charset="0"/>
              </a:rPr>
              <a:t>com soluções especialistas</a:t>
            </a:r>
          </a:p>
          <a:p>
            <a:r>
              <a:rPr lang="pt-BR" sz="2200" dirty="0">
                <a:solidFill>
                  <a:srgbClr val="2C404D"/>
                </a:solidFill>
                <a:latin typeface="Aptos Light" panose="020B0004020202020204" pitchFamily="34" charset="0"/>
              </a:rPr>
              <a:t>que integram inovação</a:t>
            </a:r>
          </a:p>
          <a:p>
            <a:r>
              <a:rPr lang="pt-BR" sz="2200" dirty="0">
                <a:solidFill>
                  <a:srgbClr val="2C404D"/>
                </a:solidFill>
                <a:latin typeface="Aptos Light" panose="020B0004020202020204" pitchFamily="34" charset="0"/>
              </a:rPr>
              <a:t>e estratégia</a:t>
            </a:r>
            <a:br>
              <a:rPr lang="pt-BR" sz="2200" dirty="0">
                <a:solidFill>
                  <a:schemeClr val="tx1"/>
                </a:solidFill>
                <a:latin typeface="Aptos Light" panose="020B0004020202020204" pitchFamily="34" charset="0"/>
              </a:rPr>
            </a:br>
            <a:r>
              <a:rPr lang="pt-BR" sz="2200" dirty="0">
                <a:solidFill>
                  <a:schemeClr val="tx1"/>
                </a:solidFill>
                <a:latin typeface="Aptos Light" panose="020B0004020202020204" pitchFamily="34" charset="0"/>
              </a:rPr>
              <a:t>porque guiar negócios rumo</a:t>
            </a:r>
          </a:p>
          <a:p>
            <a:r>
              <a:rPr lang="pt-BR" sz="2200" dirty="0">
                <a:solidFill>
                  <a:schemeClr val="tx1"/>
                </a:solidFill>
                <a:latin typeface="Aptos Light" panose="020B0004020202020204" pitchFamily="34" charset="0"/>
              </a:rPr>
              <a:t>ao futuro é o que nos move.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03746D-ECF6-A9DB-56E2-9A3995A63013}"/>
              </a:ext>
            </a:extLst>
          </p:cNvPr>
          <p:cNvSpPr txBox="1"/>
          <p:nvPr/>
        </p:nvSpPr>
        <p:spPr>
          <a:xfrm>
            <a:off x="443194" y="1354544"/>
            <a:ext cx="14584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tx1"/>
                </a:solidFill>
                <a:latin typeface="Aptos Light" panose="020B0004020202020204" pitchFamily="34" charset="0"/>
              </a:rPr>
              <a:t>Golden Circle</a:t>
            </a:r>
          </a:p>
        </p:txBody>
      </p:sp>
    </p:spTree>
    <p:extLst>
      <p:ext uri="{BB962C8B-B14F-4D97-AF65-F5344CB8AC3E}">
        <p14:creationId xmlns:p14="http://schemas.microsoft.com/office/powerpoint/2010/main" val="3515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0BD21-61D7-C2C6-50D7-597FA6AE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Forma, Retângulo&#10;&#10;O conteúdo gerado por IA pode estar incorreto.">
            <a:extLst>
              <a:ext uri="{FF2B5EF4-FFF2-40B4-BE49-F238E27FC236}">
                <a16:creationId xmlns:a16="http://schemas.microsoft.com/office/drawing/2014/main" id="{3CCC22DF-6978-6F7E-36BC-C5903C5E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317" y="2116656"/>
            <a:ext cx="2429050" cy="2429050"/>
          </a:xfrm>
          <a:prstGeom prst="rect">
            <a:avLst/>
          </a:prstGeom>
        </p:spPr>
      </p:pic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9430BC1-80F1-A28F-9E93-90AFF5B46DF4}"/>
              </a:ext>
            </a:extLst>
          </p:cNvPr>
          <p:cNvGrpSpPr/>
          <p:nvPr/>
        </p:nvGrpSpPr>
        <p:grpSpPr>
          <a:xfrm>
            <a:off x="1104861" y="1838434"/>
            <a:ext cx="6691107" cy="2707272"/>
            <a:chOff x="1104861" y="1838434"/>
            <a:chExt cx="6691107" cy="2707272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10D665EB-416F-BB44-9CEC-EBA8A48C0CE9}"/>
                </a:ext>
              </a:extLst>
            </p:cNvPr>
            <p:cNvGrpSpPr/>
            <p:nvPr/>
          </p:nvGrpSpPr>
          <p:grpSpPr>
            <a:xfrm>
              <a:off x="1104861" y="2116656"/>
              <a:ext cx="6691107" cy="2429050"/>
              <a:chOff x="1104861" y="2081214"/>
              <a:chExt cx="6691107" cy="2429050"/>
            </a:xfrm>
          </p:grpSpPr>
          <p:pic>
            <p:nvPicPr>
              <p:cNvPr id="6" name="Imagem 5" descr="Forma, Retângulo&#10;&#10;O conteúdo gerado por IA pode estar incorreto.">
                <a:extLst>
                  <a:ext uri="{FF2B5EF4-FFF2-40B4-BE49-F238E27FC236}">
                    <a16:creationId xmlns:a16="http://schemas.microsoft.com/office/drawing/2014/main" id="{4C8AB545-E802-E24B-151A-B6EFB017C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6919" y="2081214"/>
                <a:ext cx="2429049" cy="24290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Imagem 10" descr="Forma, Retângulo&#10;&#10;O conteúdo gerado por IA pode estar incorreto.">
                <a:extLst>
                  <a:ext uri="{FF2B5EF4-FFF2-40B4-BE49-F238E27FC236}">
                    <a16:creationId xmlns:a16="http://schemas.microsoft.com/office/drawing/2014/main" id="{A7B87995-C0D6-9349-D4A4-30BFCB10B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3319" y="2081216"/>
                <a:ext cx="2429047" cy="242904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m 13" descr="Forma, Retângulo&#10;&#10;O conteúdo gerado por IA pode estar incorreto.">
                <a:extLst>
                  <a:ext uri="{FF2B5EF4-FFF2-40B4-BE49-F238E27FC236}">
                    <a16:creationId xmlns:a16="http://schemas.microsoft.com/office/drawing/2014/main" id="{DD721DFE-F885-3F22-1E08-151FDECAD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861" y="2081216"/>
                <a:ext cx="2429048" cy="242904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Imagem 16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9289A595-832F-96FA-BE2E-D5EC0B266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51617" y="2479496"/>
                <a:ext cx="381443" cy="381443"/>
              </a:xfrm>
              <a:prstGeom prst="rect">
                <a:avLst/>
              </a:prstGeom>
            </p:spPr>
          </p:pic>
          <p:pic>
            <p:nvPicPr>
              <p:cNvPr id="18" name="Imagem 17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0D2D21CD-D7AE-9F2B-FBA9-5D984ECC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2003" y="2479496"/>
                <a:ext cx="381443" cy="381443"/>
              </a:xfrm>
              <a:prstGeom prst="rect">
                <a:avLst/>
              </a:prstGeom>
            </p:spPr>
          </p:pic>
          <p:pic>
            <p:nvPicPr>
              <p:cNvPr id="19" name="Imagem 18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210EA82B-1666-50EE-5AB8-8BC22A3A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2692" y="2479496"/>
                <a:ext cx="381443" cy="381443"/>
              </a:xfrm>
              <a:prstGeom prst="rect">
                <a:avLst/>
              </a:prstGeom>
            </p:spPr>
          </p:pic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9E280229-A72C-0E55-D168-518410DFCDEB}"/>
                  </a:ext>
                </a:extLst>
              </p:cNvPr>
              <p:cNvSpPr txBox="1"/>
              <p:nvPr/>
            </p:nvSpPr>
            <p:spPr>
              <a:xfrm>
                <a:off x="1511150" y="3597471"/>
                <a:ext cx="12617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solidFill>
                      <a:schemeClr val="tx1"/>
                    </a:solidFill>
                    <a:latin typeface="Aptos Light" panose="020B0004020202020204" pitchFamily="34" charset="0"/>
                  </a:rPr>
                  <a:t>Indústria da Construção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684D9795-8591-1E42-963B-95E420E2F3D8}"/>
                  </a:ext>
                </a:extLst>
              </p:cNvPr>
              <p:cNvSpPr txBox="1"/>
              <p:nvPr/>
            </p:nvSpPr>
            <p:spPr>
              <a:xfrm>
                <a:off x="3673103" y="3597471"/>
                <a:ext cx="12617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solidFill>
                      <a:schemeClr val="tx1"/>
                    </a:solidFill>
                    <a:latin typeface="Aptos Light" panose="020B0004020202020204" pitchFamily="34" charset="0"/>
                  </a:rPr>
                  <a:t>Inteligência</a:t>
                </a:r>
              </a:p>
              <a:p>
                <a:r>
                  <a:rPr lang="pt-BR" sz="1200" dirty="0">
                    <a:solidFill>
                      <a:schemeClr val="tx1"/>
                    </a:solidFill>
                    <a:latin typeface="Aptos Light" panose="020B0004020202020204" pitchFamily="34" charset="0"/>
                  </a:rPr>
                  <a:t>Legal</a:t>
                </a: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2C156ED-99AE-8EBB-767D-5D9BA1E950EB}"/>
                  </a:ext>
                </a:extLst>
              </p:cNvPr>
              <p:cNvSpPr txBox="1"/>
              <p:nvPr/>
            </p:nvSpPr>
            <p:spPr>
              <a:xfrm>
                <a:off x="5820880" y="3597471"/>
                <a:ext cx="12617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solidFill>
                      <a:schemeClr val="tx1"/>
                    </a:solidFill>
                    <a:latin typeface="Aptos Light" panose="020B0004020202020204" pitchFamily="34" charset="0"/>
                  </a:rPr>
                  <a:t>Eficiência</a:t>
                </a:r>
              </a:p>
              <a:p>
                <a:r>
                  <a:rPr lang="pt-BR" sz="1200" dirty="0">
                    <a:solidFill>
                      <a:schemeClr val="tx1"/>
                    </a:solidFill>
                    <a:latin typeface="Aptos Light" panose="020B0004020202020204" pitchFamily="34" charset="0"/>
                  </a:rPr>
                  <a:t>Operacional</a:t>
                </a:r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E6F2A14-0F6E-2092-685A-C493BF37A591}"/>
                </a:ext>
              </a:extLst>
            </p:cNvPr>
            <p:cNvSpPr txBox="1"/>
            <p:nvPr/>
          </p:nvSpPr>
          <p:spPr>
            <a:xfrm>
              <a:off x="2200793" y="1838434"/>
              <a:ext cx="47424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mas juntas iluminamos umas as outras.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095E51-9E7E-9E33-03DD-24A40F2238EE}"/>
              </a:ext>
            </a:extLst>
          </p:cNvPr>
          <p:cNvSpPr txBox="1"/>
          <p:nvPr/>
        </p:nvSpPr>
        <p:spPr>
          <a:xfrm>
            <a:off x="2076636" y="1654990"/>
            <a:ext cx="4742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ptos Light" panose="020B0004020202020204" pitchFamily="34" charset="0"/>
              </a:rPr>
              <a:t>Cada uma brilha por si só,</a:t>
            </a:r>
          </a:p>
        </p:txBody>
      </p:sp>
      <p:sp>
        <p:nvSpPr>
          <p:cNvPr id="9" name="Google Shape;4619;p277">
            <a:extLst>
              <a:ext uri="{FF2B5EF4-FFF2-40B4-BE49-F238E27FC236}">
                <a16:creationId xmlns:a16="http://schemas.microsoft.com/office/drawing/2014/main" id="{30C991E2-0B33-1BD7-8D37-4F620C637C92}"/>
              </a:ext>
            </a:extLst>
          </p:cNvPr>
          <p:cNvSpPr txBox="1"/>
          <p:nvPr/>
        </p:nvSpPr>
        <p:spPr>
          <a:xfrm>
            <a:off x="2259246" y="513864"/>
            <a:ext cx="4377194" cy="10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Elevamos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a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excelência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em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todas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as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verticais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.</a:t>
            </a:r>
            <a:endParaRPr sz="3200" dirty="0">
              <a:solidFill>
                <a:schemeClr val="tx1"/>
              </a:solidFill>
              <a:latin typeface="Aptos Light" panose="020B0004020202020204" pitchFamily="34" charset="0"/>
              <a:ea typeface="DM Sans 14pt ExtraBold"/>
              <a:cs typeface="DM Sans 14pt ExtraBold"/>
              <a:sym typeface="DM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1880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C3EB-5B7A-DCEF-97CD-26CB785B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B87EFA7-20EE-9910-8BDC-D4631EC98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46386" y="0"/>
            <a:ext cx="2897614" cy="5143499"/>
          </a:xfrm>
          <a:prstGeom prst="rect">
            <a:avLst/>
          </a:prstGeom>
          <a:ln>
            <a:noFill/>
          </a:ln>
        </p:spPr>
      </p:pic>
      <p:sp>
        <p:nvSpPr>
          <p:cNvPr id="9" name="Google Shape;4619;p277">
            <a:extLst>
              <a:ext uri="{FF2B5EF4-FFF2-40B4-BE49-F238E27FC236}">
                <a16:creationId xmlns:a16="http://schemas.microsoft.com/office/drawing/2014/main" id="{1EDCD710-608E-37AE-AFDE-9F7093FD360C}"/>
              </a:ext>
            </a:extLst>
          </p:cNvPr>
          <p:cNvSpPr txBox="1"/>
          <p:nvPr/>
        </p:nvSpPr>
        <p:spPr>
          <a:xfrm>
            <a:off x="457200" y="496080"/>
            <a:ext cx="6255488" cy="73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lvl="0"/>
            <a:r>
              <a:rPr lang="pt-BR" sz="2100" dirty="0">
                <a:solidFill>
                  <a:schemeClr val="tx1"/>
                </a:solidFill>
                <a:latin typeface="Aptos Light" panose="020B0004020202020204" pitchFamily="34" charset="0"/>
              </a:rPr>
              <a:t>Na </a:t>
            </a:r>
            <a:r>
              <a:rPr lang="pt-BR" sz="2100" dirty="0" err="1">
                <a:solidFill>
                  <a:schemeClr val="tx1"/>
                </a:solidFill>
                <a:latin typeface="Aptos Light" panose="020B0004020202020204" pitchFamily="34" charset="0"/>
              </a:rPr>
              <a:t>Starian</a:t>
            </a:r>
            <a:r>
              <a:rPr lang="pt-BR" sz="2100" dirty="0">
                <a:solidFill>
                  <a:schemeClr val="tx1"/>
                </a:solidFill>
                <a:latin typeface="Aptos Light" panose="020B0004020202020204" pitchFamily="34" charset="0"/>
              </a:rPr>
              <a:t>, criamos soluções SaaS líderes e indispensáveis para os mercados em que atuamos.</a:t>
            </a:r>
            <a:endParaRPr sz="2100" dirty="0">
              <a:solidFill>
                <a:schemeClr val="tx1"/>
              </a:solidFill>
              <a:latin typeface="Aptos Light" panose="020B0004020202020204" pitchFamily="34" charset="0"/>
              <a:ea typeface="DM Sans 14pt ExtraBold"/>
              <a:cs typeface="DM Sans 14pt ExtraBold"/>
              <a:sym typeface="DM Sans ExtraBold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739D0D-9EAD-4FB4-F5BF-5D2B0463EC69}"/>
              </a:ext>
            </a:extLst>
          </p:cNvPr>
          <p:cNvSpPr txBox="1"/>
          <p:nvPr/>
        </p:nvSpPr>
        <p:spPr>
          <a:xfrm>
            <a:off x="457200" y="1611019"/>
            <a:ext cx="634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Aptos Light" panose="020B0004020202020204" pitchFamily="34" charset="0"/>
              </a:rPr>
              <a:t>Nossas verticais combinam </a:t>
            </a:r>
            <a:r>
              <a:rPr lang="pt-BR" sz="1200" b="1" dirty="0">
                <a:solidFill>
                  <a:schemeClr val="tx1"/>
                </a:solidFill>
                <a:latin typeface="Aptos Light" panose="020B0004020202020204" pitchFamily="34" charset="0"/>
              </a:rPr>
              <a:t>profundidade de conhecimento, tecnologia robusta e estratégia aplicada</a:t>
            </a:r>
            <a:r>
              <a:rPr lang="pt-BR" sz="1200" dirty="0">
                <a:solidFill>
                  <a:schemeClr val="tx1"/>
                </a:solidFill>
                <a:latin typeface="Aptos Light" panose="020B0004020202020204" pitchFamily="34" charset="0"/>
              </a:rPr>
              <a:t>, com times que conhecem profundamente os desafios de cada setor. Somos especialistas em especialistas e agora conectamos um ecossistema ainda mais estratégico.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823D3A7-8732-1D93-FA86-3095663B4A84}"/>
              </a:ext>
            </a:extLst>
          </p:cNvPr>
          <p:cNvCxnSpPr>
            <a:cxnSpLocks/>
          </p:cNvCxnSpPr>
          <p:nvPr/>
        </p:nvCxnSpPr>
        <p:spPr>
          <a:xfrm>
            <a:off x="532795" y="1395463"/>
            <a:ext cx="6559768" cy="0"/>
          </a:xfrm>
          <a:prstGeom prst="line">
            <a:avLst/>
          </a:prstGeom>
          <a:ln w="9525">
            <a:gradFill>
              <a:gsLst>
                <a:gs pos="0">
                  <a:schemeClr val="tx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F9221AA2-B0BE-DD0D-81C7-2516A312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32" y="2425310"/>
            <a:ext cx="8182841" cy="20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40;p55">
            <a:extLst>
              <a:ext uri="{FF2B5EF4-FFF2-40B4-BE49-F238E27FC236}">
                <a16:creationId xmlns:a16="http://schemas.microsoft.com/office/drawing/2014/main" id="{BD737A02-93A0-1601-D717-975E8A04A650}"/>
              </a:ext>
            </a:extLst>
          </p:cNvPr>
          <p:cNvSpPr txBox="1"/>
          <p:nvPr/>
        </p:nvSpPr>
        <p:spPr>
          <a:xfrm>
            <a:off x="457200" y="405136"/>
            <a:ext cx="4577382" cy="58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Indústria da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Construção</a:t>
            </a:r>
            <a:endParaRPr sz="32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9FA1376-4CF7-FF44-31A4-DE751C37E9D4}"/>
              </a:ext>
            </a:extLst>
          </p:cNvPr>
          <p:cNvSpPr txBox="1"/>
          <p:nvPr/>
        </p:nvSpPr>
        <p:spPr>
          <a:xfrm>
            <a:off x="457199" y="1157048"/>
            <a:ext cx="5547441" cy="6924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300" dirty="0">
                <a:solidFill>
                  <a:schemeClr val="tx1"/>
                </a:solidFill>
                <a:latin typeface="Aptos Light"/>
              </a:rPr>
              <a:t>Somos líderes em soluções especialistas para o setor e impulsionamos a gestão dos empreendimentos imobiliários, garantindo eficiência nos canteiros de obras e escritórios com um ecossistema completo e integrado. 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98CA2A6-9965-7848-AB49-B15788578B98}"/>
              </a:ext>
            </a:extLst>
          </p:cNvPr>
          <p:cNvSpPr txBox="1"/>
          <p:nvPr/>
        </p:nvSpPr>
        <p:spPr>
          <a:xfrm>
            <a:off x="7541813" y="4758473"/>
            <a:ext cx="160218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tx1"/>
                </a:solidFill>
                <a:latin typeface="Aptos Light" panose="020B0004020202020204" pitchFamily="34" charset="0"/>
              </a:rPr>
              <a:t>*Fonte: Ranking </a:t>
            </a:r>
            <a:r>
              <a:rPr lang="pt-BR" sz="900" dirty="0" err="1">
                <a:solidFill>
                  <a:schemeClr val="tx1"/>
                </a:solidFill>
                <a:latin typeface="Aptos Light" panose="020B0004020202020204" pitchFamily="34" charset="0"/>
              </a:rPr>
              <a:t>Intec</a:t>
            </a:r>
            <a:r>
              <a:rPr lang="pt-BR" sz="900" dirty="0">
                <a:solidFill>
                  <a:schemeClr val="tx1"/>
                </a:solidFill>
                <a:latin typeface="Aptos Light" panose="020B0004020202020204" pitchFamily="34" charset="0"/>
              </a:rPr>
              <a:t> 2025 </a:t>
            </a:r>
            <a:endParaRPr lang="pt-BR" sz="900" dirty="0">
              <a:latin typeface="Aptos Light" panose="020B0004020202020204" pitchFamily="34" charset="0"/>
            </a:endParaRPr>
          </a:p>
        </p:txBody>
      </p: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8C33AACB-E997-5449-9D41-7956828802D2}"/>
              </a:ext>
            </a:extLst>
          </p:cNvPr>
          <p:cNvGrpSpPr/>
          <p:nvPr/>
        </p:nvGrpSpPr>
        <p:grpSpPr>
          <a:xfrm>
            <a:off x="457200" y="2481608"/>
            <a:ext cx="5974669" cy="2256756"/>
            <a:chOff x="457200" y="2481608"/>
            <a:chExt cx="5974669" cy="2256756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FE63CAB-F4A5-4FE0-2F7D-E6E92196FE24}"/>
                </a:ext>
              </a:extLst>
            </p:cNvPr>
            <p:cNvSpPr txBox="1"/>
            <p:nvPr/>
          </p:nvSpPr>
          <p:spPr>
            <a:xfrm>
              <a:off x="457200" y="2481608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+9 mil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3D5BF7C-9E71-A3E0-E7F9-E0BC498F02A9}"/>
                </a:ext>
              </a:extLst>
            </p:cNvPr>
            <p:cNvSpPr txBox="1"/>
            <p:nvPr/>
          </p:nvSpPr>
          <p:spPr>
            <a:xfrm>
              <a:off x="457200" y="2980268"/>
              <a:ext cx="1602187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clientes, 74 entre</a:t>
              </a:r>
              <a:b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</a:br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as 100 maiores construtoras do País* 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161E66A-52CD-BC83-D1B6-693545BBD034}"/>
                </a:ext>
              </a:extLst>
            </p:cNvPr>
            <p:cNvSpPr txBox="1"/>
            <p:nvPr/>
          </p:nvSpPr>
          <p:spPr>
            <a:xfrm>
              <a:off x="2384521" y="2481608"/>
              <a:ext cx="159900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+1,2 milhão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6868346-A921-C264-9095-68522956F9B1}"/>
                </a:ext>
              </a:extLst>
            </p:cNvPr>
            <p:cNvSpPr txBox="1"/>
            <p:nvPr/>
          </p:nvSpPr>
          <p:spPr>
            <a:xfrm>
              <a:off x="2384521" y="2980268"/>
              <a:ext cx="1853372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de profissionais conectados em soluções, comunidades e blogs especializados 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42A9FC2-92D4-D0CF-5D90-13D707BF70CA}"/>
                </a:ext>
              </a:extLst>
            </p:cNvPr>
            <p:cNvSpPr txBox="1"/>
            <p:nvPr/>
          </p:nvSpPr>
          <p:spPr>
            <a:xfrm>
              <a:off x="4652919" y="2481608"/>
              <a:ext cx="158762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+R$65B</a:t>
              </a:r>
              <a:endParaRPr lang="pt-BR" sz="22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B7F8F29-0756-D623-DCEB-C3D635C1A9EE}"/>
                </a:ext>
              </a:extLst>
            </p:cNvPr>
            <p:cNvSpPr txBox="1"/>
            <p:nvPr/>
          </p:nvSpPr>
          <p:spPr>
            <a:xfrm>
              <a:off x="4652919" y="2980268"/>
              <a:ext cx="1151571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em insumos transacionados por ano 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B761A64-CA52-4BC5-3A26-7D942A9D2387}"/>
                </a:ext>
              </a:extLst>
            </p:cNvPr>
            <p:cNvSpPr txBox="1"/>
            <p:nvPr/>
          </p:nvSpPr>
          <p:spPr>
            <a:xfrm>
              <a:off x="2384521" y="3808817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+25 mil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A479218-B3E5-1D36-9E75-82613EEC9629}"/>
                </a:ext>
              </a:extLst>
            </p:cNvPr>
            <p:cNvSpPr txBox="1"/>
            <p:nvPr/>
          </p:nvSpPr>
          <p:spPr>
            <a:xfrm>
              <a:off x="2384522" y="4307477"/>
              <a:ext cx="178898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obras ativas simultaneamente 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1EFB087-5D8A-3E3C-DA07-9D1B76C1E875}"/>
                </a:ext>
              </a:extLst>
            </p:cNvPr>
            <p:cNvSpPr txBox="1"/>
            <p:nvPr/>
          </p:nvSpPr>
          <p:spPr>
            <a:xfrm>
              <a:off x="457200" y="3808817"/>
              <a:ext cx="160218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+600 mil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E2F8C29-D688-F4CA-B46B-DB729D9B798B}"/>
                </a:ext>
              </a:extLst>
            </p:cNvPr>
            <p:cNvSpPr txBox="1"/>
            <p:nvPr/>
          </p:nvSpPr>
          <p:spPr>
            <a:xfrm>
              <a:off x="457201" y="4307477"/>
              <a:ext cx="146003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pessoas usam nossas soluções </a:t>
              </a: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628AFC0B-25D4-14F3-2ED9-D870B33A57F7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2912495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992F6F4D-9C9D-CCE8-AA95-92421ECEA0B6}"/>
                </a:ext>
              </a:extLst>
            </p:cNvPr>
            <p:cNvSpPr txBox="1"/>
            <p:nvPr/>
          </p:nvSpPr>
          <p:spPr>
            <a:xfrm>
              <a:off x="4652918" y="3808817"/>
              <a:ext cx="1716100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+R$450B</a:t>
              </a:r>
              <a:endParaRPr lang="pt-BR" sz="22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E3EBB7C-389C-47AA-5296-C8439368145B}"/>
                </a:ext>
              </a:extLst>
            </p:cNvPr>
            <p:cNvSpPr txBox="1"/>
            <p:nvPr/>
          </p:nvSpPr>
          <p:spPr>
            <a:xfrm>
              <a:off x="4642883" y="4307477"/>
              <a:ext cx="1788986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/>
                </a:rPr>
                <a:t>anuais em VGV (Valor Geral de Vendas)</a:t>
              </a:r>
            </a:p>
          </p:txBody>
        </p: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B4A1F00C-984E-030B-C94D-9D04356EC981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4250582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81C280B3-488C-5917-E4AB-DF2948E76B8A}"/>
                </a:ext>
              </a:extLst>
            </p:cNvPr>
            <p:cNvCxnSpPr>
              <a:cxnSpLocks/>
            </p:cNvCxnSpPr>
            <p:nvPr/>
          </p:nvCxnSpPr>
          <p:spPr>
            <a:xfrm>
              <a:off x="2483459" y="2912495"/>
              <a:ext cx="1690049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10923715-76BA-8E55-C204-99B21B0E8DDE}"/>
                </a:ext>
              </a:extLst>
            </p:cNvPr>
            <p:cNvCxnSpPr>
              <a:cxnSpLocks/>
            </p:cNvCxnSpPr>
            <p:nvPr/>
          </p:nvCxnSpPr>
          <p:spPr>
            <a:xfrm>
              <a:off x="2483459" y="4250582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60F7483D-A034-B446-A4A5-750094CEA2A8}"/>
                </a:ext>
              </a:extLst>
            </p:cNvPr>
            <p:cNvCxnSpPr>
              <a:cxnSpLocks/>
            </p:cNvCxnSpPr>
            <p:nvPr/>
          </p:nvCxnSpPr>
          <p:spPr>
            <a:xfrm>
              <a:off x="4741630" y="2912495"/>
              <a:ext cx="1690049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92A1302E-6C66-2A93-5C74-6E793A579914}"/>
                </a:ext>
              </a:extLst>
            </p:cNvPr>
            <p:cNvCxnSpPr>
              <a:cxnSpLocks/>
            </p:cNvCxnSpPr>
            <p:nvPr/>
          </p:nvCxnSpPr>
          <p:spPr>
            <a:xfrm>
              <a:off x="4741630" y="4250582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DB001B"/>
                  </a:gs>
                  <a:gs pos="100000">
                    <a:srgbClr val="DB001B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C1A41EED-E61D-A7B2-99F6-68E298F1EB0E}"/>
              </a:ext>
            </a:extLst>
          </p:cNvPr>
          <p:cNvCxnSpPr>
            <a:cxnSpLocks/>
          </p:cNvCxnSpPr>
          <p:nvPr/>
        </p:nvCxnSpPr>
        <p:spPr>
          <a:xfrm>
            <a:off x="527438" y="991286"/>
            <a:ext cx="4419679" cy="0"/>
          </a:xfrm>
          <a:prstGeom prst="line">
            <a:avLst/>
          </a:prstGeom>
          <a:ln w="15875">
            <a:gradFill>
              <a:gsLst>
                <a:gs pos="0">
                  <a:srgbClr val="DB001B"/>
                </a:gs>
                <a:gs pos="100000">
                  <a:srgbClr val="DB001B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m 77">
            <a:extLst>
              <a:ext uri="{FF2B5EF4-FFF2-40B4-BE49-F238E27FC236}">
                <a16:creationId xmlns:a16="http://schemas.microsoft.com/office/drawing/2014/main" id="{0C56566D-8F0E-E4D7-F656-1107DA1C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46386" y="0"/>
            <a:ext cx="2897614" cy="51434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9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49D6-25B5-79C1-CE5A-C44AA6542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7DA3757-1BFC-DF4F-0175-E3C78FC56CE3}"/>
              </a:ext>
            </a:extLst>
          </p:cNvPr>
          <p:cNvGrpSpPr/>
          <p:nvPr/>
        </p:nvGrpSpPr>
        <p:grpSpPr>
          <a:xfrm>
            <a:off x="457200" y="2756941"/>
            <a:ext cx="5629429" cy="1943849"/>
            <a:chOff x="457200" y="2756941"/>
            <a:chExt cx="5629429" cy="194384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A084EDB-C783-7AB1-60A7-C1B4D0018BE8}"/>
                </a:ext>
              </a:extLst>
            </p:cNvPr>
            <p:cNvSpPr txBox="1"/>
            <p:nvPr/>
          </p:nvSpPr>
          <p:spPr>
            <a:xfrm>
              <a:off x="457200" y="2756941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+5 mil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01EC84-AF2F-2E8C-0A64-7BF38FC75B0B}"/>
                </a:ext>
              </a:extLst>
            </p:cNvPr>
            <p:cNvSpPr txBox="1"/>
            <p:nvPr/>
          </p:nvSpPr>
          <p:spPr>
            <a:xfrm>
              <a:off x="457200" y="3255601"/>
              <a:ext cx="17161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escritórios de advocacia 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0D1740B-8695-A4AA-1827-9A6B81F85E52}"/>
                </a:ext>
              </a:extLst>
            </p:cNvPr>
            <p:cNvSpPr txBox="1"/>
            <p:nvPr/>
          </p:nvSpPr>
          <p:spPr>
            <a:xfrm>
              <a:off x="2370759" y="2756941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+1 mil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1CE9EE9-03FD-295B-40C6-FA461D7F7244}"/>
                </a:ext>
              </a:extLst>
            </p:cNvPr>
            <p:cNvSpPr txBox="1"/>
            <p:nvPr/>
          </p:nvSpPr>
          <p:spPr>
            <a:xfrm>
              <a:off x="2370759" y="3255601"/>
              <a:ext cx="1587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grandes empresas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568618B-8F20-FD2D-94E5-38AACE02B1B4}"/>
                </a:ext>
              </a:extLst>
            </p:cNvPr>
            <p:cNvSpPr txBox="1"/>
            <p:nvPr/>
          </p:nvSpPr>
          <p:spPr>
            <a:xfrm>
              <a:off x="4307679" y="2756941"/>
              <a:ext cx="158762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+2 milhões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5A62174-F45A-BD3B-224B-36CCB483CAFF}"/>
                </a:ext>
              </a:extLst>
            </p:cNvPr>
            <p:cNvSpPr txBox="1"/>
            <p:nvPr/>
          </p:nvSpPr>
          <p:spPr>
            <a:xfrm>
              <a:off x="4307679" y="3255601"/>
              <a:ext cx="17161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de processos capturados 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3A5B1D1-D182-36EA-298C-A5EDBADB0891}"/>
                </a:ext>
              </a:extLst>
            </p:cNvPr>
            <p:cNvSpPr txBox="1"/>
            <p:nvPr/>
          </p:nvSpPr>
          <p:spPr>
            <a:xfrm>
              <a:off x="2370759" y="3771243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+600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AAF2BD1-E991-8B7E-3BCB-A53136DDB997}"/>
                </a:ext>
              </a:extLst>
            </p:cNvPr>
            <p:cNvSpPr txBox="1"/>
            <p:nvPr/>
          </p:nvSpPr>
          <p:spPr>
            <a:xfrm>
              <a:off x="2370760" y="4269903"/>
              <a:ext cx="178898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robôs monitorando Tribunais em tempo real 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B50827B-D8EC-51B5-E1DF-5BF40B78B17F}"/>
                </a:ext>
              </a:extLst>
            </p:cNvPr>
            <p:cNvSpPr txBox="1"/>
            <p:nvPr/>
          </p:nvSpPr>
          <p:spPr>
            <a:xfrm>
              <a:off x="457200" y="3771243"/>
              <a:ext cx="160218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+31 mil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F9BD645-3E8A-DB67-F6BD-2CEFEB60F45B}"/>
                </a:ext>
              </a:extLst>
            </p:cNvPr>
            <p:cNvSpPr txBox="1"/>
            <p:nvPr/>
          </p:nvSpPr>
          <p:spPr>
            <a:xfrm>
              <a:off x="457201" y="4269903"/>
              <a:ext cx="157430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advogados utilizam nosso ecossistema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18324AB8-BFFA-F1B5-3B11-FB8B79BDBCE7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42122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C6FDFEAC-B18B-7744-8B5B-4FB0A6D5D62A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3187828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CE8A022F-8166-E27B-EEAD-1E26D59D4F50}"/>
                </a:ext>
              </a:extLst>
            </p:cNvPr>
            <p:cNvCxnSpPr>
              <a:cxnSpLocks/>
            </p:cNvCxnSpPr>
            <p:nvPr/>
          </p:nvCxnSpPr>
          <p:spPr>
            <a:xfrm>
              <a:off x="2465697" y="3187828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CB97B5FC-BB82-36CA-2A0B-D5A4246254F0}"/>
                </a:ext>
              </a:extLst>
            </p:cNvPr>
            <p:cNvCxnSpPr>
              <a:cxnSpLocks/>
            </p:cNvCxnSpPr>
            <p:nvPr/>
          </p:nvCxnSpPr>
          <p:spPr>
            <a:xfrm>
              <a:off x="4409722" y="3187828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FD6804A-AF10-F9B8-DFFA-5708AFA35461}"/>
                </a:ext>
              </a:extLst>
            </p:cNvPr>
            <p:cNvCxnSpPr>
              <a:cxnSpLocks/>
            </p:cNvCxnSpPr>
            <p:nvPr/>
          </p:nvCxnSpPr>
          <p:spPr>
            <a:xfrm>
              <a:off x="2472171" y="42122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382ADD2-0D49-E621-2943-E1DC1349D485}"/>
                </a:ext>
              </a:extLst>
            </p:cNvPr>
            <p:cNvSpPr txBox="1"/>
            <p:nvPr/>
          </p:nvSpPr>
          <p:spPr>
            <a:xfrm>
              <a:off x="4307678" y="3771243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+R$1B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2BDAB67C-57DF-A71F-A6A6-08B3BE6AFFE4}"/>
                </a:ext>
              </a:extLst>
            </p:cNvPr>
            <p:cNvSpPr txBox="1"/>
            <p:nvPr/>
          </p:nvSpPr>
          <p:spPr>
            <a:xfrm>
              <a:off x="4297643" y="4269903"/>
              <a:ext cx="178898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negociados em nossa plataforma </a:t>
              </a:r>
              <a:r>
                <a:rPr lang="pt-BR" sz="11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Projuris</a:t>
              </a:r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5053596-803A-2F04-212B-401C26E412B8}"/>
                </a:ext>
              </a:extLst>
            </p:cNvPr>
            <p:cNvCxnSpPr>
              <a:cxnSpLocks/>
            </p:cNvCxnSpPr>
            <p:nvPr/>
          </p:nvCxnSpPr>
          <p:spPr>
            <a:xfrm>
              <a:off x="4399054" y="42122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3257DF"/>
                  </a:gs>
                  <a:gs pos="100000">
                    <a:srgbClr val="3257D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Google Shape;1340;p55">
            <a:extLst>
              <a:ext uri="{FF2B5EF4-FFF2-40B4-BE49-F238E27FC236}">
                <a16:creationId xmlns:a16="http://schemas.microsoft.com/office/drawing/2014/main" id="{2F445A88-942E-1968-8C12-CD79F23B6FBD}"/>
              </a:ext>
            </a:extLst>
          </p:cNvPr>
          <p:cNvSpPr txBox="1"/>
          <p:nvPr/>
        </p:nvSpPr>
        <p:spPr>
          <a:xfrm>
            <a:off x="457200" y="405136"/>
            <a:ext cx="4577382" cy="58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lvl="0"/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Inteligência </a:t>
            </a:r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 ExtraBold"/>
              </a:rPr>
              <a:t>Legal</a:t>
            </a:r>
            <a:endParaRPr lang="pt-BR" sz="32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210EB69-6625-8EE5-2823-674DE854EE9D}"/>
              </a:ext>
            </a:extLst>
          </p:cNvPr>
          <p:cNvSpPr txBox="1"/>
          <p:nvPr/>
        </p:nvSpPr>
        <p:spPr>
          <a:xfrm>
            <a:off x="457200" y="1157048"/>
            <a:ext cx="47205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Aptos Light" panose="020B0004020202020204" pitchFamily="34" charset="0"/>
              </a:rPr>
              <a:t>Simplificamos demandas e rotinas conectando tecnologia, automação e dados com soluções integradas para escritórios e departamentos jurídicos. 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FB73521-E8D0-E692-4464-601FDC3CBAEB}"/>
              </a:ext>
            </a:extLst>
          </p:cNvPr>
          <p:cNvCxnSpPr>
            <a:cxnSpLocks/>
          </p:cNvCxnSpPr>
          <p:nvPr/>
        </p:nvCxnSpPr>
        <p:spPr>
          <a:xfrm>
            <a:off x="527438" y="991286"/>
            <a:ext cx="4419679" cy="0"/>
          </a:xfrm>
          <a:prstGeom prst="line">
            <a:avLst/>
          </a:prstGeom>
          <a:ln w="15875">
            <a:gradFill>
              <a:gsLst>
                <a:gs pos="0">
                  <a:srgbClr val="3257DF"/>
                </a:gs>
                <a:gs pos="100000">
                  <a:srgbClr val="3257DF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m 28">
            <a:extLst>
              <a:ext uri="{FF2B5EF4-FFF2-40B4-BE49-F238E27FC236}">
                <a16:creationId xmlns:a16="http://schemas.microsoft.com/office/drawing/2014/main" id="{5EF7CF47-6A2E-D5A6-F96C-82EF079D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46386" y="0"/>
            <a:ext cx="2897614" cy="51434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6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ACB00-8C4C-425A-AA18-252897CB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AB0618F-D519-F296-15F5-8AFE1CCB60A8}"/>
              </a:ext>
            </a:extLst>
          </p:cNvPr>
          <p:cNvGrpSpPr/>
          <p:nvPr/>
        </p:nvGrpSpPr>
        <p:grpSpPr>
          <a:xfrm>
            <a:off x="457200" y="2756941"/>
            <a:ext cx="4108255" cy="1774572"/>
            <a:chOff x="457200" y="2756941"/>
            <a:chExt cx="4108255" cy="1774572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C9B0E5F-3D19-0DAD-144B-4F6E87C569F8}"/>
                </a:ext>
              </a:extLst>
            </p:cNvPr>
            <p:cNvSpPr txBox="1"/>
            <p:nvPr/>
          </p:nvSpPr>
          <p:spPr>
            <a:xfrm>
              <a:off x="457200" y="2756941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+3 mil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9A6FCA7-70C9-5A04-4841-3716E9DA008D}"/>
                </a:ext>
              </a:extLst>
            </p:cNvPr>
            <p:cNvSpPr txBox="1"/>
            <p:nvPr/>
          </p:nvSpPr>
          <p:spPr>
            <a:xfrm>
              <a:off x="457200" y="3255601"/>
              <a:ext cx="147349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clientes em mais de 14 países 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4A2C897-CF67-6A95-9B36-4578A7D11A6F}"/>
                </a:ext>
              </a:extLst>
            </p:cNvPr>
            <p:cNvSpPr txBox="1"/>
            <p:nvPr/>
          </p:nvSpPr>
          <p:spPr>
            <a:xfrm>
              <a:off x="2672327" y="2756941"/>
              <a:ext cx="18931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+30 mil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C708F27-AA1B-37BA-2A77-C408777D5912}"/>
                </a:ext>
              </a:extLst>
            </p:cNvPr>
            <p:cNvSpPr txBox="1"/>
            <p:nvPr/>
          </p:nvSpPr>
          <p:spPr>
            <a:xfrm>
              <a:off x="2672327" y="3255601"/>
              <a:ext cx="167049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usuários ativos por mês </a:t>
              </a: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0BFC2FF5-0556-CCBF-97AA-DA018D0189FE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3187828"/>
              <a:ext cx="1819603" cy="0"/>
            </a:xfrm>
            <a:prstGeom prst="line">
              <a:avLst/>
            </a:prstGeom>
            <a:ln w="15875">
              <a:gradFill>
                <a:gsLst>
                  <a:gs pos="0">
                    <a:srgbClr val="80E18C"/>
                  </a:gs>
                  <a:gs pos="100000">
                    <a:srgbClr val="80E18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F3AD2C95-7DAA-A240-D152-CD10BB4ADCFD}"/>
                </a:ext>
              </a:extLst>
            </p:cNvPr>
            <p:cNvCxnSpPr>
              <a:cxnSpLocks/>
            </p:cNvCxnSpPr>
            <p:nvPr/>
          </p:nvCxnSpPr>
          <p:spPr>
            <a:xfrm>
              <a:off x="2767265" y="3187828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rgbClr val="80E18C"/>
                  </a:gs>
                  <a:gs pos="100000">
                    <a:srgbClr val="80E18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7C5BE58-46CE-99E0-EF47-2E7D8807CA32}"/>
                </a:ext>
              </a:extLst>
            </p:cNvPr>
            <p:cNvSpPr txBox="1"/>
            <p:nvPr/>
          </p:nvSpPr>
          <p:spPr>
            <a:xfrm>
              <a:off x="457200" y="3771243"/>
              <a:ext cx="188984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+110 milhões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BF40E48-0D6C-590D-AA5A-1B9283897AB8}"/>
                </a:ext>
              </a:extLst>
            </p:cNvPr>
            <p:cNvSpPr txBox="1"/>
            <p:nvPr/>
          </p:nvSpPr>
          <p:spPr>
            <a:xfrm>
              <a:off x="457200" y="4269903"/>
              <a:ext cx="169105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de checklists aplicados </a:t>
              </a:r>
            </a:p>
          </p:txBody>
        </p: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20148136-671C-4680-2AEB-6C844C3E2CA0}"/>
                </a:ext>
              </a:extLst>
            </p:cNvPr>
            <p:cNvCxnSpPr>
              <a:cxnSpLocks/>
            </p:cNvCxnSpPr>
            <p:nvPr/>
          </p:nvCxnSpPr>
          <p:spPr>
            <a:xfrm>
              <a:off x="527438" y="4212219"/>
              <a:ext cx="1819603" cy="0"/>
            </a:xfrm>
            <a:prstGeom prst="line">
              <a:avLst/>
            </a:prstGeom>
            <a:ln w="15875">
              <a:gradFill>
                <a:gsLst>
                  <a:gs pos="0">
                    <a:srgbClr val="80E18C"/>
                  </a:gs>
                  <a:gs pos="100000">
                    <a:srgbClr val="80E18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Google Shape;1340;p55">
            <a:extLst>
              <a:ext uri="{FF2B5EF4-FFF2-40B4-BE49-F238E27FC236}">
                <a16:creationId xmlns:a16="http://schemas.microsoft.com/office/drawing/2014/main" id="{91550BE4-386C-3785-DFA2-8B079389E35E}"/>
              </a:ext>
            </a:extLst>
          </p:cNvPr>
          <p:cNvSpPr txBox="1"/>
          <p:nvPr/>
        </p:nvSpPr>
        <p:spPr>
          <a:xfrm>
            <a:off x="457200" y="405136"/>
            <a:ext cx="4577382" cy="58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lvl="0"/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Eficiência </a:t>
            </a:r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 ExtraBold"/>
              </a:rPr>
              <a:t>Operacional</a:t>
            </a:r>
            <a:endParaRPr lang="pt-BR" sz="32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BF50CE2-1BAE-843D-E100-4413B3BEE2AE}"/>
              </a:ext>
            </a:extLst>
          </p:cNvPr>
          <p:cNvSpPr txBox="1"/>
          <p:nvPr/>
        </p:nvSpPr>
        <p:spPr>
          <a:xfrm>
            <a:off x="460325" y="1157048"/>
            <a:ext cx="47205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Aptos Light" panose="020B0004020202020204" pitchFamily="34" charset="0"/>
              </a:rPr>
              <a:t>Soluções líderes que impulsionam a produtividade, a padronização e a gestão inteligente de processos em qualquer tipo de empresa ou departamento. 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56CED79-FDE6-C512-6769-5BA845ACC38E}"/>
              </a:ext>
            </a:extLst>
          </p:cNvPr>
          <p:cNvCxnSpPr>
            <a:cxnSpLocks/>
          </p:cNvCxnSpPr>
          <p:nvPr/>
        </p:nvCxnSpPr>
        <p:spPr>
          <a:xfrm>
            <a:off x="527438" y="991286"/>
            <a:ext cx="4038017" cy="0"/>
          </a:xfrm>
          <a:prstGeom prst="line">
            <a:avLst/>
          </a:prstGeom>
          <a:ln w="15875">
            <a:gradFill>
              <a:gsLst>
                <a:gs pos="0">
                  <a:srgbClr val="80E18C"/>
                </a:gs>
                <a:gs pos="100000">
                  <a:srgbClr val="80E18C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33" descr="Forma, Retângulo&#10;&#10;O conteúdo gerado por IA pode estar incorreto.">
            <a:extLst>
              <a:ext uri="{FF2B5EF4-FFF2-40B4-BE49-F238E27FC236}">
                <a16:creationId xmlns:a16="http://schemas.microsoft.com/office/drawing/2014/main" id="{8ADEAF9B-2C60-7266-2652-28326627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86" y="0"/>
            <a:ext cx="2897614" cy="5143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1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5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32E04E93-6B7A-0F2B-E8E9-CF2D94DD4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16" y="-88198"/>
            <a:ext cx="9297032" cy="5231698"/>
          </a:xfrm>
          <a:prstGeom prst="rect">
            <a:avLst/>
          </a:prstGeom>
        </p:spPr>
      </p:pic>
      <p:sp>
        <p:nvSpPr>
          <p:cNvPr id="2" name="Google Shape;4247;p253">
            <a:extLst>
              <a:ext uri="{FF2B5EF4-FFF2-40B4-BE49-F238E27FC236}">
                <a16:creationId xmlns:a16="http://schemas.microsoft.com/office/drawing/2014/main" id="{6CA90770-5F29-E4F0-45F4-FF4146476989}"/>
              </a:ext>
            </a:extLst>
          </p:cNvPr>
          <p:cNvSpPr txBox="1"/>
          <p:nvPr/>
        </p:nvSpPr>
        <p:spPr>
          <a:xfrm>
            <a:off x="428727" y="3622392"/>
            <a:ext cx="3665773" cy="8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r>
              <a:rPr lang="pt-BR" sz="1300" dirty="0">
                <a:solidFill>
                  <a:schemeClr val="tx1"/>
                </a:solidFill>
                <a:latin typeface="Aptos Light" panose="020B0004020202020204" pitchFamily="34" charset="0"/>
              </a:rPr>
              <a:t>Nossa trajetória é marcada por expansão orgânica e aquisições estratégicas. Buscamos empresas complementares que compartilham do nosso propósito: guiar mercados rumo ao futuro. 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A25143DF-FF4E-6545-4623-3316848C46A4}"/>
              </a:ext>
            </a:extLst>
          </p:cNvPr>
          <p:cNvGrpSpPr/>
          <p:nvPr/>
        </p:nvGrpSpPr>
        <p:grpSpPr>
          <a:xfrm>
            <a:off x="389409" y="1790289"/>
            <a:ext cx="1690663" cy="1408889"/>
            <a:chOff x="413685" y="1790289"/>
            <a:chExt cx="1690663" cy="1408889"/>
          </a:xfrm>
        </p:grpSpPr>
        <p:sp>
          <p:nvSpPr>
            <p:cNvPr id="3099" name="Google Shape;3099;p190"/>
            <p:cNvSpPr/>
            <p:nvPr/>
          </p:nvSpPr>
          <p:spPr>
            <a:xfrm>
              <a:off x="489567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3104" name="Google Shape;3104;p190"/>
            <p:cNvSpPr txBox="1"/>
            <p:nvPr/>
          </p:nvSpPr>
          <p:spPr>
            <a:xfrm>
              <a:off x="453003" y="2105808"/>
              <a:ext cx="1304913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2020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17B0D7F7-72C2-8623-2509-4642992D7CDA}"/>
                </a:ext>
              </a:extLst>
            </p:cNvPr>
            <p:cNvCxnSpPr>
              <a:cxnSpLocks/>
              <a:stCxn id="3099" idx="6"/>
              <a:endCxn id="7" idx="2"/>
            </p:cNvCxnSpPr>
            <p:nvPr/>
          </p:nvCxnSpPr>
          <p:spPr>
            <a:xfrm>
              <a:off x="737367" y="1914189"/>
              <a:ext cx="1366981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623571A-A9D3-6ABC-E227-C6583DD4495E}"/>
                </a:ext>
              </a:extLst>
            </p:cNvPr>
            <p:cNvSpPr txBox="1"/>
            <p:nvPr/>
          </p:nvSpPr>
          <p:spPr>
            <a:xfrm>
              <a:off x="413685" y="2491292"/>
              <a:ext cx="16659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Criação da área de M&amp;A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Checklist Fácil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Construtor de Vendas (CV CRM) 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2BD4F10-3C87-9183-B597-8D2473C817C1}"/>
              </a:ext>
            </a:extLst>
          </p:cNvPr>
          <p:cNvGrpSpPr/>
          <p:nvPr/>
        </p:nvGrpSpPr>
        <p:grpSpPr>
          <a:xfrm>
            <a:off x="1995657" y="1790289"/>
            <a:ext cx="1434110" cy="947224"/>
            <a:chOff x="2218467" y="1790289"/>
            <a:chExt cx="1434110" cy="947224"/>
          </a:xfrm>
        </p:grpSpPr>
        <p:sp>
          <p:nvSpPr>
            <p:cNvPr id="7" name="Google Shape;3099;p190">
              <a:extLst>
                <a:ext uri="{FF2B5EF4-FFF2-40B4-BE49-F238E27FC236}">
                  <a16:creationId xmlns:a16="http://schemas.microsoft.com/office/drawing/2014/main" id="{6284B495-D19A-9394-8ED4-5A719142A832}"/>
                </a:ext>
              </a:extLst>
            </p:cNvPr>
            <p:cNvSpPr/>
            <p:nvPr/>
          </p:nvSpPr>
          <p:spPr>
            <a:xfrm>
              <a:off x="2302882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753085B-6BAA-7E12-E86A-C45A3EDC719A}"/>
                </a:ext>
              </a:extLst>
            </p:cNvPr>
            <p:cNvCxnSpPr>
              <a:cxnSpLocks/>
              <a:stCxn id="7" idx="6"/>
              <a:endCxn id="13" idx="2"/>
            </p:cNvCxnSpPr>
            <p:nvPr/>
          </p:nvCxnSpPr>
          <p:spPr>
            <a:xfrm>
              <a:off x="2550682" y="1914189"/>
              <a:ext cx="959699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3104;p190">
              <a:extLst>
                <a:ext uri="{FF2B5EF4-FFF2-40B4-BE49-F238E27FC236}">
                  <a16:creationId xmlns:a16="http://schemas.microsoft.com/office/drawing/2014/main" id="{247F96F6-D32C-F17B-9130-52FD1F5EA625}"/>
                </a:ext>
              </a:extLst>
            </p:cNvPr>
            <p:cNvSpPr txBox="1"/>
            <p:nvPr/>
          </p:nvSpPr>
          <p:spPr>
            <a:xfrm>
              <a:off x="2257786" y="2105808"/>
              <a:ext cx="1085174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2021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60147F7B-47A3-2421-3556-A4FC7DEBA953}"/>
                </a:ext>
              </a:extLst>
            </p:cNvPr>
            <p:cNvSpPr txBox="1"/>
            <p:nvPr/>
          </p:nvSpPr>
          <p:spPr>
            <a:xfrm>
              <a:off x="2218467" y="2491292"/>
              <a:ext cx="143411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Projuris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A2836DB0-5305-0847-982A-148DDC41567A}"/>
              </a:ext>
            </a:extLst>
          </p:cNvPr>
          <p:cNvGrpSpPr/>
          <p:nvPr/>
        </p:nvGrpSpPr>
        <p:grpSpPr>
          <a:xfrm>
            <a:off x="3227784" y="1790289"/>
            <a:ext cx="1539471" cy="1408889"/>
            <a:chOff x="3704333" y="1790289"/>
            <a:chExt cx="1539471" cy="1408889"/>
          </a:xfrm>
        </p:grpSpPr>
        <p:sp>
          <p:nvSpPr>
            <p:cNvPr id="13" name="Google Shape;3099;p190">
              <a:extLst>
                <a:ext uri="{FF2B5EF4-FFF2-40B4-BE49-F238E27FC236}">
                  <a16:creationId xmlns:a16="http://schemas.microsoft.com/office/drawing/2014/main" id="{24FAC217-1E03-D62B-D906-F95F6DB93215}"/>
                </a:ext>
              </a:extLst>
            </p:cNvPr>
            <p:cNvSpPr/>
            <p:nvPr/>
          </p:nvSpPr>
          <p:spPr>
            <a:xfrm>
              <a:off x="3764120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D711A442-9806-F333-1B06-F2C5BEB01660}"/>
                </a:ext>
              </a:extLst>
            </p:cNvPr>
            <p:cNvCxnSpPr>
              <a:cxnSpLocks/>
              <a:stCxn id="13" idx="6"/>
              <a:endCxn id="20" idx="2"/>
            </p:cNvCxnSpPr>
            <p:nvPr/>
          </p:nvCxnSpPr>
          <p:spPr>
            <a:xfrm>
              <a:off x="4011920" y="1914189"/>
              <a:ext cx="1231884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oogle Shape;3104;p190">
              <a:extLst>
                <a:ext uri="{FF2B5EF4-FFF2-40B4-BE49-F238E27FC236}">
                  <a16:creationId xmlns:a16="http://schemas.microsoft.com/office/drawing/2014/main" id="{C6BFA879-FB3C-3368-5A7A-7802749092AE}"/>
                </a:ext>
              </a:extLst>
            </p:cNvPr>
            <p:cNvSpPr txBox="1"/>
            <p:nvPr/>
          </p:nvSpPr>
          <p:spPr>
            <a:xfrm>
              <a:off x="3743652" y="2105808"/>
              <a:ext cx="1085174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2022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D01E1062-9ED2-DC31-E406-B224AF1DA99E}"/>
                </a:ext>
              </a:extLst>
            </p:cNvPr>
            <p:cNvSpPr txBox="1"/>
            <p:nvPr/>
          </p:nvSpPr>
          <p:spPr>
            <a:xfrm>
              <a:off x="3704333" y="2491292"/>
              <a:ext cx="150015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eCustos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/>
                </a:rPr>
                <a:t>Justto</a:t>
              </a:r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 (agora </a:t>
              </a:r>
              <a:r>
                <a:rPr lang="pt-BR" sz="1000" dirty="0" err="1">
                  <a:solidFill>
                    <a:schemeClr val="tx1"/>
                  </a:solidFill>
                  <a:latin typeface="Aptos Light"/>
                </a:rPr>
                <a:t>Projuris</a:t>
              </a:r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 Acordos)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/>
                </a:rPr>
                <a:t>Collabo</a:t>
              </a:r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F09E8785-C7A5-4C70-352A-448F0A723001}"/>
              </a:ext>
            </a:extLst>
          </p:cNvPr>
          <p:cNvGrpSpPr/>
          <p:nvPr/>
        </p:nvGrpSpPr>
        <p:grpSpPr>
          <a:xfrm>
            <a:off x="4727936" y="1790289"/>
            <a:ext cx="1730694" cy="1255001"/>
            <a:chOff x="5374412" y="1790289"/>
            <a:chExt cx="1730694" cy="1255001"/>
          </a:xfrm>
        </p:grpSpPr>
        <p:sp>
          <p:nvSpPr>
            <p:cNvPr id="20" name="Google Shape;3099;p190">
              <a:extLst>
                <a:ext uri="{FF2B5EF4-FFF2-40B4-BE49-F238E27FC236}">
                  <a16:creationId xmlns:a16="http://schemas.microsoft.com/office/drawing/2014/main" id="{9C7545C7-71B6-4876-7A0E-0133B21E6C95}"/>
                </a:ext>
              </a:extLst>
            </p:cNvPr>
            <p:cNvSpPr/>
            <p:nvPr/>
          </p:nvSpPr>
          <p:spPr>
            <a:xfrm>
              <a:off x="5413731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22D2F341-A3DA-D543-E811-288ADC96012E}"/>
                </a:ext>
              </a:extLst>
            </p:cNvPr>
            <p:cNvCxnSpPr>
              <a:cxnSpLocks/>
              <a:stCxn id="20" idx="6"/>
              <a:endCxn id="30" idx="2"/>
            </p:cNvCxnSpPr>
            <p:nvPr/>
          </p:nvCxnSpPr>
          <p:spPr>
            <a:xfrm>
              <a:off x="5661531" y="1914189"/>
              <a:ext cx="1440992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Google Shape;3104;p190">
              <a:extLst>
                <a:ext uri="{FF2B5EF4-FFF2-40B4-BE49-F238E27FC236}">
                  <a16:creationId xmlns:a16="http://schemas.microsoft.com/office/drawing/2014/main" id="{7707AFEB-A9DE-D0AE-85C4-EB1988BD225C}"/>
                </a:ext>
              </a:extLst>
            </p:cNvPr>
            <p:cNvSpPr txBox="1"/>
            <p:nvPr/>
          </p:nvSpPr>
          <p:spPr>
            <a:xfrm>
              <a:off x="5413731" y="2105808"/>
              <a:ext cx="1085174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2023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50611198-BB7F-7EDA-B6DC-FC683594C064}"/>
                </a:ext>
              </a:extLst>
            </p:cNvPr>
            <p:cNvSpPr txBox="1"/>
            <p:nvPr/>
          </p:nvSpPr>
          <p:spPr>
            <a:xfrm>
              <a:off x="5374412" y="2491292"/>
              <a:ext cx="173069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Prevision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Refera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Construmarket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 </a:t>
              </a: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D7BCB8C6-F394-4D9A-5CC0-A8510E0F948C}"/>
              </a:ext>
            </a:extLst>
          </p:cNvPr>
          <p:cNvGrpSpPr/>
          <p:nvPr/>
        </p:nvGrpSpPr>
        <p:grpSpPr>
          <a:xfrm>
            <a:off x="6355676" y="1790289"/>
            <a:ext cx="1603106" cy="1101113"/>
            <a:chOff x="7105106" y="1790289"/>
            <a:chExt cx="1603106" cy="1101113"/>
          </a:xfrm>
        </p:grpSpPr>
        <p:sp>
          <p:nvSpPr>
            <p:cNvPr id="30" name="Google Shape;3099;p190">
              <a:extLst>
                <a:ext uri="{FF2B5EF4-FFF2-40B4-BE49-F238E27FC236}">
                  <a16:creationId xmlns:a16="http://schemas.microsoft.com/office/drawing/2014/main" id="{5933B526-EC50-0B7F-549B-A671A7C0F6A9}"/>
                </a:ext>
              </a:extLst>
            </p:cNvPr>
            <p:cNvSpPr/>
            <p:nvPr/>
          </p:nvSpPr>
          <p:spPr>
            <a:xfrm>
              <a:off x="7205477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7D762834-6117-0356-AB44-B2A05EC84852}"/>
                </a:ext>
              </a:extLst>
            </p:cNvPr>
            <p:cNvCxnSpPr>
              <a:cxnSpLocks/>
            </p:cNvCxnSpPr>
            <p:nvPr/>
          </p:nvCxnSpPr>
          <p:spPr>
            <a:xfrm>
              <a:off x="7453277" y="1914189"/>
              <a:ext cx="1254935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Google Shape;3104;p190">
              <a:extLst>
                <a:ext uri="{FF2B5EF4-FFF2-40B4-BE49-F238E27FC236}">
                  <a16:creationId xmlns:a16="http://schemas.microsoft.com/office/drawing/2014/main" id="{493DF346-104F-9E7C-D0D6-B2D01B4E07CB}"/>
                </a:ext>
              </a:extLst>
            </p:cNvPr>
            <p:cNvSpPr txBox="1"/>
            <p:nvPr/>
          </p:nvSpPr>
          <p:spPr>
            <a:xfrm>
              <a:off x="7144426" y="2105808"/>
              <a:ext cx="1085174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2024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4A599DAF-5CE8-9629-AFD1-5D2BD9FFD340}"/>
                </a:ext>
              </a:extLst>
            </p:cNvPr>
            <p:cNvSpPr txBox="1"/>
            <p:nvPr/>
          </p:nvSpPr>
          <p:spPr>
            <a:xfrm>
              <a:off x="7105106" y="2491292"/>
              <a:ext cx="1603105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 panose="020B0004020202020204" pitchFamily="34" charset="0"/>
                </a:rPr>
                <a:t>Deep</a:t>
              </a:r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 Legal </a:t>
              </a:r>
            </a:p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Runrun.it </a:t>
              </a:r>
            </a:p>
          </p:txBody>
        </p:sp>
      </p:grpSp>
      <p:sp>
        <p:nvSpPr>
          <p:cNvPr id="55" name="Google Shape;4619;p277">
            <a:extLst>
              <a:ext uri="{FF2B5EF4-FFF2-40B4-BE49-F238E27FC236}">
                <a16:creationId xmlns:a16="http://schemas.microsoft.com/office/drawing/2014/main" id="{3CFD1F21-A4B5-3CAB-EA08-FEC1CA74468B}"/>
              </a:ext>
            </a:extLst>
          </p:cNvPr>
          <p:cNvSpPr txBox="1"/>
          <p:nvPr/>
        </p:nvSpPr>
        <p:spPr>
          <a:xfrm>
            <a:off x="457200" y="337024"/>
            <a:ext cx="5243650" cy="10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lvl="0"/>
            <a:r>
              <a:rPr lang="pt-BR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Impulsionamos mudanças e potencializamos resultados.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9F3E782-D153-CACF-EF8F-150373101ABC}"/>
              </a:ext>
            </a:extLst>
          </p:cNvPr>
          <p:cNvGrpSpPr/>
          <p:nvPr/>
        </p:nvGrpSpPr>
        <p:grpSpPr>
          <a:xfrm>
            <a:off x="7748419" y="1790289"/>
            <a:ext cx="1603105" cy="1101113"/>
            <a:chOff x="7105106" y="1790289"/>
            <a:chExt cx="1603105" cy="1101113"/>
          </a:xfrm>
        </p:grpSpPr>
        <p:sp>
          <p:nvSpPr>
            <p:cNvPr id="5" name="Google Shape;3099;p190">
              <a:extLst>
                <a:ext uri="{FF2B5EF4-FFF2-40B4-BE49-F238E27FC236}">
                  <a16:creationId xmlns:a16="http://schemas.microsoft.com/office/drawing/2014/main" id="{8BCCCD24-C958-621D-E84F-F140B71EB7DB}"/>
                </a:ext>
              </a:extLst>
            </p:cNvPr>
            <p:cNvSpPr/>
            <p:nvPr/>
          </p:nvSpPr>
          <p:spPr>
            <a:xfrm>
              <a:off x="7205477" y="1790289"/>
              <a:ext cx="247800" cy="247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EAC1833D-C5D8-AC46-633C-86E50A19DF81}"/>
                </a:ext>
              </a:extLst>
            </p:cNvPr>
            <p:cNvCxnSpPr>
              <a:cxnSpLocks/>
            </p:cNvCxnSpPr>
            <p:nvPr/>
          </p:nvCxnSpPr>
          <p:spPr>
            <a:xfrm>
              <a:off x="7453277" y="1914189"/>
              <a:ext cx="1047410" cy="0"/>
            </a:xfrm>
            <a:prstGeom prst="line">
              <a:avLst/>
            </a:prstGeom>
            <a:ln w="15875">
              <a:gradFill>
                <a:gsLst>
                  <a:gs pos="33000">
                    <a:schemeClr val="tx1"/>
                  </a:gs>
                  <a:gs pos="100000">
                    <a:srgbClr val="0C0C0C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Google Shape;3104;p190">
              <a:extLst>
                <a:ext uri="{FF2B5EF4-FFF2-40B4-BE49-F238E27FC236}">
                  <a16:creationId xmlns:a16="http://schemas.microsoft.com/office/drawing/2014/main" id="{D88CA7B6-243C-08F5-AC51-4F5AA05F1FD4}"/>
                </a:ext>
              </a:extLst>
            </p:cNvPr>
            <p:cNvSpPr txBox="1"/>
            <p:nvPr/>
          </p:nvSpPr>
          <p:spPr>
            <a:xfrm>
              <a:off x="7144426" y="2105808"/>
              <a:ext cx="1085174" cy="4108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rgbClr val="FFFFFF"/>
                  </a:solidFill>
                  <a:latin typeface="Aptos Light" panose="020B0004020202020204" pitchFamily="34" charset="0"/>
                  <a:ea typeface="DM Sans 14pt"/>
                  <a:cs typeface="DM Sans 14pt"/>
                  <a:sym typeface="DM Sans"/>
                </a:rPr>
                <a:t>2025</a:t>
              </a:r>
              <a:endParaRPr sz="1800" b="1" dirty="0">
                <a:solidFill>
                  <a:srgbClr val="FFFFFF"/>
                </a:solidFill>
                <a:latin typeface="Aptos Light" panose="020B0004020202020204" pitchFamily="34" charset="0"/>
                <a:ea typeface="DM Sans 14pt"/>
                <a:cs typeface="DM Sans 14pt"/>
                <a:sym typeface="DM Sans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77DD8E8-DEE4-7AA7-DC25-F8A29B0209D4}"/>
                </a:ext>
              </a:extLst>
            </p:cNvPr>
            <p:cNvSpPr txBox="1"/>
            <p:nvPr/>
          </p:nvSpPr>
          <p:spPr>
            <a:xfrm>
              <a:off x="7105106" y="2491292"/>
              <a:ext cx="1603105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</a:t>
              </a:r>
              <a:r>
                <a:rPr lang="pt-BR" sz="1000" err="1">
                  <a:solidFill>
                    <a:schemeClr val="tx1"/>
                  </a:solidFill>
                  <a:latin typeface="Aptos Light"/>
                </a:rPr>
                <a:t>Oystr</a:t>
              </a:r>
              <a:endParaRPr lang="pt-BR" sz="1000">
                <a:solidFill>
                  <a:schemeClr val="tx1"/>
                </a:solidFill>
                <a:latin typeface="Aptos Light"/>
              </a:endParaRPr>
            </a:p>
            <a:p>
              <a:r>
                <a:rPr lang="pt-BR" sz="1000" dirty="0">
                  <a:solidFill>
                    <a:schemeClr val="tx1"/>
                  </a:solidFill>
                  <a:latin typeface="Aptos Light"/>
                </a:rPr>
                <a:t>• Aquisição </a:t>
              </a:r>
              <a:r>
                <a:rPr lang="pt-BR" sz="1000" dirty="0" err="1">
                  <a:solidFill>
                    <a:schemeClr val="tx1"/>
                  </a:solidFill>
                  <a:latin typeface="Aptos Light"/>
                </a:rPr>
                <a:t>Anapro</a:t>
              </a:r>
              <a:endParaRPr lang="pt-BR" sz="100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4">
          <a:extLst>
            <a:ext uri="{FF2B5EF4-FFF2-40B4-BE49-F238E27FC236}">
              <a16:creationId xmlns:a16="http://schemas.microsoft.com/office/drawing/2014/main" id="{0574E9F0-CF35-5F87-843F-97AC49297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FE04049F-2372-148B-0283-80B46D53B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29" y="-16476"/>
            <a:ext cx="9198857" cy="5176452"/>
          </a:xfrm>
          <a:prstGeom prst="rect">
            <a:avLst/>
          </a:prstGeom>
        </p:spPr>
      </p:pic>
      <p:sp>
        <p:nvSpPr>
          <p:cNvPr id="3" name="Google Shape;216;p43">
            <a:extLst>
              <a:ext uri="{FF2B5EF4-FFF2-40B4-BE49-F238E27FC236}">
                <a16:creationId xmlns:a16="http://schemas.microsoft.com/office/drawing/2014/main" id="{4889FD7F-3A94-CC9E-C18D-0223868BA180}"/>
              </a:ext>
            </a:extLst>
          </p:cNvPr>
          <p:cNvSpPr txBox="1"/>
          <p:nvPr/>
        </p:nvSpPr>
        <p:spPr>
          <a:xfrm>
            <a:off x="457200" y="418356"/>
            <a:ext cx="3208492" cy="156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Guiamos</a:t>
            </a:r>
            <a:r>
              <a:rPr lang="en" sz="56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o </a:t>
            </a:r>
            <a:r>
              <a:rPr lang="en" sz="56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futuro</a:t>
            </a:r>
            <a:endParaRPr sz="5600" dirty="0">
              <a:solidFill>
                <a:schemeClr val="tx1"/>
              </a:solidFill>
              <a:latin typeface="Aptos Light" panose="020B0004020202020204" pitchFamily="34" charset="0"/>
              <a:ea typeface="DM Sans 14pt ExtraBold"/>
              <a:cs typeface="DM Sans 14pt ExtraBold"/>
              <a:sym typeface="DM Sans ExtraBold"/>
            </a:endParaRPr>
          </a:p>
        </p:txBody>
      </p:sp>
      <p:sp>
        <p:nvSpPr>
          <p:cNvPr id="4" name="Google Shape;217;p43">
            <a:extLst>
              <a:ext uri="{FF2B5EF4-FFF2-40B4-BE49-F238E27FC236}">
                <a16:creationId xmlns:a16="http://schemas.microsoft.com/office/drawing/2014/main" id="{2535DC5A-D23B-56CB-4A91-42B3C9DA6CC9}"/>
              </a:ext>
            </a:extLst>
          </p:cNvPr>
          <p:cNvSpPr txBox="1"/>
          <p:nvPr/>
        </p:nvSpPr>
        <p:spPr>
          <a:xfrm>
            <a:off x="457200" y="2107822"/>
            <a:ext cx="3613094" cy="64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Aptos Light"/>
              </a:rPr>
              <a:t>Chegamos até aqui com uma trajetória sólida e seguimos em movimento. Conectamos precisão a resultados, estratégia à ação e o presente ao futuro. 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123D71CC-C1A7-239C-2D8E-7DE24CAA2FF6}"/>
              </a:ext>
            </a:extLst>
          </p:cNvPr>
          <p:cNvGrpSpPr/>
          <p:nvPr/>
        </p:nvGrpSpPr>
        <p:grpSpPr>
          <a:xfrm>
            <a:off x="457200" y="2924599"/>
            <a:ext cx="3613094" cy="1033981"/>
            <a:chOff x="457200" y="2924599"/>
            <a:chExt cx="3613094" cy="1033981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9B0B7332-7A80-9F9F-CD4B-FF98DB7718B9}"/>
                </a:ext>
              </a:extLst>
            </p:cNvPr>
            <p:cNvCxnSpPr>
              <a:cxnSpLocks/>
            </p:cNvCxnSpPr>
            <p:nvPr/>
          </p:nvCxnSpPr>
          <p:spPr>
            <a:xfrm>
              <a:off x="513845" y="2924599"/>
              <a:ext cx="3426976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Google Shape;217;p43">
              <a:extLst>
                <a:ext uri="{FF2B5EF4-FFF2-40B4-BE49-F238E27FC236}">
                  <a16:creationId xmlns:a16="http://schemas.microsoft.com/office/drawing/2014/main" id="{9BACAFBA-09E2-5BE6-7DB4-A95A02437F68}"/>
                </a:ext>
              </a:extLst>
            </p:cNvPr>
            <p:cNvSpPr txBox="1"/>
            <p:nvPr/>
          </p:nvSpPr>
          <p:spPr>
            <a:xfrm>
              <a:off x="457200" y="3090837"/>
              <a:ext cx="3613094" cy="277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25" tIns="45725" rIns="45725" bIns="45725" anchor="t" anchorCtr="0">
              <a:spAutoFit/>
            </a:bodyPr>
            <a:lstStyle/>
            <a:p>
              <a:r>
                <a:rPr lang="pt-BR" sz="1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Estamos prontos para os próximos passos. E você?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564A672-E02F-B338-8EBC-E0E47834072D}"/>
                </a:ext>
              </a:extLst>
            </p:cNvPr>
            <p:cNvGrpSpPr/>
            <p:nvPr/>
          </p:nvGrpSpPr>
          <p:grpSpPr>
            <a:xfrm>
              <a:off x="513845" y="3602210"/>
              <a:ext cx="2229355" cy="356370"/>
              <a:chOff x="513845" y="3602210"/>
              <a:chExt cx="2229355" cy="356370"/>
            </a:xfrm>
          </p:grpSpPr>
          <p:sp>
            <p:nvSpPr>
              <p:cNvPr id="9" name="Google Shape;217;p43">
                <a:extLst>
                  <a:ext uri="{FF2B5EF4-FFF2-40B4-BE49-F238E27FC236}">
                    <a16:creationId xmlns:a16="http://schemas.microsoft.com/office/drawing/2014/main" id="{C180A32F-56CA-8DBF-BC1F-EF848578D1A1}"/>
                  </a:ext>
                </a:extLst>
              </p:cNvPr>
              <p:cNvSpPr txBox="1"/>
              <p:nvPr/>
            </p:nvSpPr>
            <p:spPr>
              <a:xfrm>
                <a:off x="602857" y="3657280"/>
                <a:ext cx="1727650" cy="246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25" tIns="45725" rIns="45725" bIns="45725" anchor="t" anchorCtr="0">
                <a:spAutoFit/>
              </a:bodyPr>
              <a:lstStyle/>
              <a:p>
                <a:r>
                  <a:rPr lang="pt-BR" sz="1000" dirty="0">
                    <a:solidFill>
                      <a:schemeClr val="tx1"/>
                    </a:solidFill>
                    <a:latin typeface="Aptos Light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Conheça mais em nosso site</a:t>
                </a:r>
                <a:endParaRPr lang="pt-BR" sz="1000" dirty="0">
                  <a:solidFill>
                    <a:schemeClr val="tx1"/>
                  </a:solidFill>
                  <a:latin typeface="Aptos Light" panose="020B0004020202020204" pitchFamily="34" charset="0"/>
                </a:endParaRPr>
              </a:p>
            </p:txBody>
          </p:sp>
          <p:cxnSp>
            <p:nvCxnSpPr>
              <p:cNvPr id="11" name="Conector de Seta Reta 10">
                <a:extLst>
                  <a:ext uri="{FF2B5EF4-FFF2-40B4-BE49-F238E27FC236}">
                    <a16:creationId xmlns:a16="http://schemas.microsoft.com/office/drawing/2014/main" id="{CFBE0A4B-28F4-1B6B-87DE-3795C503E23D}"/>
                  </a:ext>
                </a:extLst>
              </p:cNvPr>
              <p:cNvCxnSpPr>
                <a:cxnSpLocks/>
                <a:stCxn id="9" idx="3"/>
              </p:cNvCxnSpPr>
              <p:nvPr/>
            </p:nvCxnSpPr>
            <p:spPr>
              <a:xfrm>
                <a:off x="2330507" y="3780396"/>
                <a:ext cx="283220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tângulo Arredondado 12">
                <a:hlinkClick r:id="rId4"/>
                <a:extLst>
                  <a:ext uri="{FF2B5EF4-FFF2-40B4-BE49-F238E27FC236}">
                    <a16:creationId xmlns:a16="http://schemas.microsoft.com/office/drawing/2014/main" id="{F8ACF32D-5976-549A-2ACB-F4220B4E89C1}"/>
                  </a:ext>
                </a:extLst>
              </p:cNvPr>
              <p:cNvSpPr/>
              <p:nvPr/>
            </p:nvSpPr>
            <p:spPr>
              <a:xfrm>
                <a:off x="513845" y="3602210"/>
                <a:ext cx="2229355" cy="356370"/>
              </a:xfrm>
              <a:prstGeom prst="roundRect">
                <a:avLst>
                  <a:gd name="adj" fmla="val 11826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57364DDC-4248-AB87-9A2A-C94117226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954" y="4607441"/>
            <a:ext cx="1743305" cy="2573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4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21B31F43-0DF1-5858-7439-473525FF5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90" y="2374402"/>
            <a:ext cx="2641418" cy="39432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38">
          <a:extLst>
            <a:ext uri="{FF2B5EF4-FFF2-40B4-BE49-F238E27FC236}">
              <a16:creationId xmlns:a16="http://schemas.microsoft.com/office/drawing/2014/main" id="{1A3349D3-7D28-FF9F-3428-76E6F6AFA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55">
            <a:extLst>
              <a:ext uri="{FF2B5EF4-FFF2-40B4-BE49-F238E27FC236}">
                <a16:creationId xmlns:a16="http://schemas.microsoft.com/office/drawing/2014/main" id="{10BDBB66-5937-1DEE-9A5B-671B07AADBC8}"/>
              </a:ext>
            </a:extLst>
          </p:cNvPr>
          <p:cNvSpPr txBox="1"/>
          <p:nvPr/>
        </p:nvSpPr>
        <p:spPr>
          <a:xfrm>
            <a:off x="376280" y="3871483"/>
            <a:ext cx="5231501" cy="58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Insira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seu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título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curto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aqui</a:t>
            </a:r>
            <a:endParaRPr sz="32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1341" name="Google Shape;1341;p55">
            <a:extLst>
              <a:ext uri="{FF2B5EF4-FFF2-40B4-BE49-F238E27FC236}">
                <a16:creationId xmlns:a16="http://schemas.microsoft.com/office/drawing/2014/main" id="{70B121CB-68FD-EAEB-FC7E-4DA7F90B267A}"/>
              </a:ext>
            </a:extLst>
          </p:cNvPr>
          <p:cNvSpPr txBox="1"/>
          <p:nvPr/>
        </p:nvSpPr>
        <p:spPr>
          <a:xfrm>
            <a:off x="376280" y="4456269"/>
            <a:ext cx="2763430" cy="304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Adicione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um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subtítulo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ou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chamada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aqui</a:t>
            </a:r>
            <a:endParaRPr sz="1200" dirty="0">
              <a:solidFill>
                <a:schemeClr val="tx1"/>
              </a:solidFill>
              <a:latin typeface="Aptos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4862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1263664B-9EDF-7268-0677-B86FBFDA2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65" y="2798307"/>
            <a:ext cx="2474256" cy="365324"/>
          </a:xfrm>
          <a:prstGeom prst="rect">
            <a:avLst/>
          </a:prstGeom>
          <a:ln>
            <a:noFill/>
          </a:ln>
        </p:spPr>
      </p:pic>
      <p:pic>
        <p:nvPicPr>
          <p:cNvPr id="6" name="Imagem 5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F39C4260-CDAB-5330-B5E9-A4AD7D7A3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895" y="1779235"/>
            <a:ext cx="2008926" cy="515000"/>
          </a:xfrm>
          <a:prstGeom prst="rect">
            <a:avLst/>
          </a:prstGeom>
          <a:ln>
            <a:noFill/>
          </a:ln>
        </p:spPr>
      </p:pic>
      <p:sp>
        <p:nvSpPr>
          <p:cNvPr id="8" name="Retângulo Arredondado em um Canto Diagonal 7">
            <a:extLst>
              <a:ext uri="{FF2B5EF4-FFF2-40B4-BE49-F238E27FC236}">
                <a16:creationId xmlns:a16="http://schemas.microsoft.com/office/drawing/2014/main" id="{25745A2A-E5C5-3481-0712-47984E16C53C}"/>
              </a:ext>
            </a:extLst>
          </p:cNvPr>
          <p:cNvSpPr/>
          <p:nvPr/>
        </p:nvSpPr>
        <p:spPr>
          <a:xfrm>
            <a:off x="-614996" y="-364143"/>
            <a:ext cx="8885055" cy="4567671"/>
          </a:xfrm>
          <a:prstGeom prst="round2DiagRect">
            <a:avLst>
              <a:gd name="adj1" fmla="val 21116"/>
              <a:gd name="adj2" fmla="val 0"/>
            </a:avLst>
          </a:prstGeom>
          <a:noFill/>
          <a:ln>
            <a:gradFill>
              <a:gsLst>
                <a:gs pos="0">
                  <a:schemeClr val="tx1">
                    <a:alpha val="0"/>
                  </a:schemeClr>
                </a:gs>
                <a:gs pos="69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Arredondado em um Canto Diagonal 8">
            <a:extLst>
              <a:ext uri="{FF2B5EF4-FFF2-40B4-BE49-F238E27FC236}">
                <a16:creationId xmlns:a16="http://schemas.microsoft.com/office/drawing/2014/main" id="{FCE3AC24-0FF4-BB7E-345A-4AC4B79FB741}"/>
              </a:ext>
            </a:extLst>
          </p:cNvPr>
          <p:cNvSpPr/>
          <p:nvPr/>
        </p:nvSpPr>
        <p:spPr>
          <a:xfrm>
            <a:off x="4232134" y="907602"/>
            <a:ext cx="8885055" cy="4567671"/>
          </a:xfrm>
          <a:prstGeom prst="round2DiagRect">
            <a:avLst>
              <a:gd name="adj1" fmla="val 21116"/>
              <a:gd name="adj2" fmla="val 0"/>
            </a:avLst>
          </a:prstGeom>
          <a:noFill/>
          <a:ln>
            <a:gradFill>
              <a:gsLst>
                <a:gs pos="0">
                  <a:schemeClr val="tx1">
                    <a:alpha val="0"/>
                  </a:schemeClr>
                </a:gs>
                <a:gs pos="69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Google Shape;1340;p55">
            <a:extLst>
              <a:ext uri="{FF2B5EF4-FFF2-40B4-BE49-F238E27FC236}">
                <a16:creationId xmlns:a16="http://schemas.microsoft.com/office/drawing/2014/main" id="{FB7B2DD4-8771-764B-173D-25DA2D4D610E}"/>
              </a:ext>
            </a:extLst>
          </p:cNvPr>
          <p:cNvSpPr txBox="1"/>
          <p:nvPr/>
        </p:nvSpPr>
        <p:spPr>
          <a:xfrm>
            <a:off x="376281" y="1687233"/>
            <a:ext cx="2900994" cy="10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Insira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seu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título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curto</a:t>
            </a:r>
            <a:r>
              <a:rPr lang="en" sz="32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32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aqui</a:t>
            </a:r>
            <a:endParaRPr sz="32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11" name="Google Shape;1341;p55">
            <a:extLst>
              <a:ext uri="{FF2B5EF4-FFF2-40B4-BE49-F238E27FC236}">
                <a16:creationId xmlns:a16="http://schemas.microsoft.com/office/drawing/2014/main" id="{8FF50A64-1AA6-1863-D7A0-ED41C5CCEA24}"/>
              </a:ext>
            </a:extLst>
          </p:cNvPr>
          <p:cNvSpPr txBox="1"/>
          <p:nvPr/>
        </p:nvSpPr>
        <p:spPr>
          <a:xfrm>
            <a:off x="376280" y="2792267"/>
            <a:ext cx="2763430" cy="304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Adicione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um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subtítulo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ou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chamada</a:t>
            </a:r>
            <a:r>
              <a:rPr lang="en" sz="1200" dirty="0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 </a:t>
            </a:r>
            <a:r>
              <a:rPr lang="en" sz="1200" dirty="0" err="1">
                <a:solidFill>
                  <a:schemeClr val="tx1"/>
                </a:solidFill>
                <a:latin typeface="Aptos" panose="020B0004020202020204" pitchFamily="34" charset="0"/>
                <a:ea typeface="DM Sans 14pt"/>
                <a:cs typeface="DM Sans 14pt"/>
                <a:sym typeface="DM Sans"/>
              </a:rPr>
              <a:t>aqui</a:t>
            </a:r>
            <a:endParaRPr sz="1200" dirty="0">
              <a:solidFill>
                <a:schemeClr val="tx1"/>
              </a:solidFill>
              <a:latin typeface="Aptos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6126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84968-7C26-F418-E753-18F2DBBE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BD6B67F-F52E-3FF6-7792-2E5FAF8B21B8}"/>
              </a:ext>
            </a:extLst>
          </p:cNvPr>
          <p:cNvSpPr txBox="1"/>
          <p:nvPr/>
        </p:nvSpPr>
        <p:spPr>
          <a:xfrm>
            <a:off x="1626497" y="4410210"/>
            <a:ext cx="589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Aptos Light" panose="020B0004020202020204" pitchFamily="34" charset="0"/>
              </a:rPr>
              <a:t>Inspirar e guiar o amanhã através da tecnologia é o nosso propósito.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AEAB78-0FEC-D004-25DF-95E28154CA5F}"/>
              </a:ext>
            </a:extLst>
          </p:cNvPr>
          <p:cNvSpPr txBox="1"/>
          <p:nvPr/>
        </p:nvSpPr>
        <p:spPr>
          <a:xfrm>
            <a:off x="2898989" y="538286"/>
            <a:ext cx="3346021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100" spc="200" dirty="0">
                <a:solidFill>
                  <a:schemeClr val="tx1"/>
                </a:solidFill>
                <a:latin typeface="Aptos Light"/>
              </a:rPr>
              <a:t>BEM-VINDOS À NOSSA NOVA FASE: </a:t>
            </a:r>
          </a:p>
        </p:txBody>
      </p:sp>
      <p:sp>
        <p:nvSpPr>
          <p:cNvPr id="4" name="Google Shape;4619;p277">
            <a:extLst>
              <a:ext uri="{FF2B5EF4-FFF2-40B4-BE49-F238E27FC236}">
                <a16:creationId xmlns:a16="http://schemas.microsoft.com/office/drawing/2014/main" id="{BE7B4C36-66DD-6EB3-B256-3F2C950756CA}"/>
              </a:ext>
            </a:extLst>
          </p:cNvPr>
          <p:cNvSpPr txBox="1"/>
          <p:nvPr/>
        </p:nvSpPr>
        <p:spPr>
          <a:xfrm>
            <a:off x="1224362" y="846194"/>
            <a:ext cx="6375954" cy="8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algn="ctr"/>
            <a:r>
              <a:rPr lang="pt-BR" sz="2600" dirty="0">
                <a:solidFill>
                  <a:schemeClr val="tx1"/>
                </a:solidFill>
                <a:latin typeface="Aptos Light" panose="020B0004020202020204" pitchFamily="34" charset="0"/>
              </a:rPr>
              <a:t>Mais protagonismo no que entregamos e mais intenção em como nos posicionamos. 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B4ECB6-D1F6-FCE2-C35A-062EF136139B}"/>
              </a:ext>
            </a:extLst>
          </p:cNvPr>
          <p:cNvSpPr txBox="1"/>
          <p:nvPr/>
        </p:nvSpPr>
        <p:spPr>
          <a:xfrm>
            <a:off x="2285998" y="2049587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  <a:latin typeface="Aptos Light" panose="020B0004020202020204" pitchFamily="34" charset="0"/>
              </a:rPr>
              <a:t>Como resultado da evolução dos mais de 34 anos de mercado, o Grupo </a:t>
            </a:r>
            <a:r>
              <a:rPr lang="pt-BR" dirty="0" err="1">
                <a:solidFill>
                  <a:schemeClr val="tx1"/>
                </a:solidFill>
                <a:latin typeface="Aptos Light" panose="020B0004020202020204" pitchFamily="34" charset="0"/>
              </a:rPr>
              <a:t>Softplan</a:t>
            </a:r>
            <a:r>
              <a:rPr lang="pt-BR" dirty="0">
                <a:solidFill>
                  <a:schemeClr val="tx1"/>
                </a:solidFill>
                <a:latin typeface="Aptos Light" panose="020B0004020202020204" pitchFamily="34" charset="0"/>
              </a:rPr>
              <a:t> agora se reorganiza em duas frentes distintas, mas alinhadas em propósito. </a:t>
            </a:r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9E9B3AB-04C4-1F74-4A3D-59CFCF158869}"/>
              </a:ext>
            </a:extLst>
          </p:cNvPr>
          <p:cNvCxnSpPr>
            <a:cxnSpLocks/>
          </p:cNvCxnSpPr>
          <p:nvPr/>
        </p:nvCxnSpPr>
        <p:spPr>
          <a:xfrm>
            <a:off x="1558454" y="1894171"/>
            <a:ext cx="5707770" cy="0"/>
          </a:xfrm>
          <a:prstGeom prst="line">
            <a:avLst/>
          </a:prstGeom>
          <a:ln w="15875"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02E1FBC-35C6-230C-E4B8-560832FA1F03}"/>
              </a:ext>
            </a:extLst>
          </p:cNvPr>
          <p:cNvGrpSpPr/>
          <p:nvPr/>
        </p:nvGrpSpPr>
        <p:grpSpPr>
          <a:xfrm>
            <a:off x="1097277" y="3048953"/>
            <a:ext cx="6900118" cy="1113182"/>
            <a:chOff x="1097277" y="3048953"/>
            <a:chExt cx="6900118" cy="1113182"/>
          </a:xfrm>
        </p:grpSpPr>
        <p:pic>
          <p:nvPicPr>
            <p:cNvPr id="9" name="Imagem 8" descr="Ícone&#10;&#10;O conteúdo gerado por IA pode estar incorreto.">
              <a:extLst>
                <a:ext uri="{FF2B5EF4-FFF2-40B4-BE49-F238E27FC236}">
                  <a16:creationId xmlns:a16="http://schemas.microsoft.com/office/drawing/2014/main" id="{A058B202-5A9F-8A55-9777-B4CC9DDDC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7835" y="3569021"/>
              <a:ext cx="2474256" cy="365324"/>
            </a:xfrm>
            <a:prstGeom prst="rect">
              <a:avLst/>
            </a:prstGeom>
          </p:spPr>
        </p:pic>
        <p:pic>
          <p:nvPicPr>
            <p:cNvPr id="10" name="Imagem 9" descr="Desenho de um círculo&#10;&#10;O conteúdo gerado por IA pode estar incorreto.">
              <a:extLst>
                <a:ext uri="{FF2B5EF4-FFF2-40B4-BE49-F238E27FC236}">
                  <a16:creationId xmlns:a16="http://schemas.microsoft.com/office/drawing/2014/main" id="{99EB71D4-372D-B5FD-2C83-CFC20BA15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5247" y="3494183"/>
              <a:ext cx="2008926" cy="51500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EDC9011-871C-F6B3-E4EC-F35A838D788F}"/>
                </a:ext>
              </a:extLst>
            </p:cNvPr>
            <p:cNvSpPr txBox="1"/>
            <p:nvPr/>
          </p:nvSpPr>
          <p:spPr>
            <a:xfrm>
              <a:off x="1571122" y="3257273"/>
              <a:ext cx="22455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spc="15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DEDICADA AO SETOR PÚBLICO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C7516FB-4A10-C0BC-F1BB-90364BCBD38A}"/>
                </a:ext>
              </a:extLst>
            </p:cNvPr>
            <p:cNvSpPr txBox="1"/>
            <p:nvPr/>
          </p:nvSpPr>
          <p:spPr>
            <a:xfrm>
              <a:off x="5125355" y="3257273"/>
              <a:ext cx="26192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spc="15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COM FOCO NO MERCADO PRIVADO</a:t>
              </a:r>
            </a:p>
          </p:txBody>
        </p:sp>
        <p:sp>
          <p:nvSpPr>
            <p:cNvPr id="13" name="Retângulo Arredondado em um Canto Diagonal 12">
              <a:extLst>
                <a:ext uri="{FF2B5EF4-FFF2-40B4-BE49-F238E27FC236}">
                  <a16:creationId xmlns:a16="http://schemas.microsoft.com/office/drawing/2014/main" id="{57DE10B4-BC7B-B27E-58E6-57A2F1485309}"/>
                </a:ext>
              </a:extLst>
            </p:cNvPr>
            <p:cNvSpPr/>
            <p:nvPr/>
          </p:nvSpPr>
          <p:spPr>
            <a:xfrm>
              <a:off x="4872530" y="3048953"/>
              <a:ext cx="3124865" cy="1113182"/>
            </a:xfrm>
            <a:prstGeom prst="round2DiagRect">
              <a:avLst>
                <a:gd name="adj1" fmla="val 22381"/>
                <a:gd name="adj2" fmla="val 0"/>
              </a:avLst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Arredondado em um Canto Diagonal 13">
              <a:extLst>
                <a:ext uri="{FF2B5EF4-FFF2-40B4-BE49-F238E27FC236}">
                  <a16:creationId xmlns:a16="http://schemas.microsoft.com/office/drawing/2014/main" id="{B3623138-75F0-1AAE-E8A7-BDBCEAEF2292}"/>
                </a:ext>
              </a:extLst>
            </p:cNvPr>
            <p:cNvSpPr/>
            <p:nvPr/>
          </p:nvSpPr>
          <p:spPr>
            <a:xfrm>
              <a:off x="1097277" y="3048953"/>
              <a:ext cx="3124865" cy="1113182"/>
            </a:xfrm>
            <a:prstGeom prst="round2DiagRect">
              <a:avLst>
                <a:gd name="adj1" fmla="val 22381"/>
                <a:gd name="adj2" fmla="val 0"/>
              </a:avLst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714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Homem de terno e gravata com a boca aberta&#10;&#10;O conteúdo gerado por IA pode estar incorreto.">
            <a:extLst>
              <a:ext uri="{FF2B5EF4-FFF2-40B4-BE49-F238E27FC236}">
                <a16:creationId xmlns:a16="http://schemas.microsoft.com/office/drawing/2014/main" id="{27441BC2-0368-9F7D-9332-984C2A2D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16" y="179681"/>
            <a:ext cx="3524398" cy="2989892"/>
          </a:xfrm>
          <a:prstGeom prst="rect">
            <a:avLst/>
          </a:prstGeom>
          <a:ln>
            <a:noFill/>
          </a:ln>
        </p:spPr>
      </p:pic>
      <p:pic>
        <p:nvPicPr>
          <p:cNvPr id="2" name="Imagem 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BECE5DD7-470A-78B4-DC7F-05E4E6305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2" y="389860"/>
            <a:ext cx="1678979" cy="430416"/>
          </a:xfrm>
          <a:prstGeom prst="rect">
            <a:avLst/>
          </a:prstGeom>
          <a:ln>
            <a:noFill/>
          </a:ln>
        </p:spPr>
      </p:pic>
      <p:sp>
        <p:nvSpPr>
          <p:cNvPr id="4" name="Google Shape;1340;p55">
            <a:extLst>
              <a:ext uri="{FF2B5EF4-FFF2-40B4-BE49-F238E27FC236}">
                <a16:creationId xmlns:a16="http://schemas.microsoft.com/office/drawing/2014/main" id="{799897EE-49CB-F924-FD80-3BDCEBCFEFF5}"/>
              </a:ext>
            </a:extLst>
          </p:cNvPr>
          <p:cNvSpPr txBox="1"/>
          <p:nvPr/>
        </p:nvSpPr>
        <p:spPr>
          <a:xfrm>
            <a:off x="340412" y="962996"/>
            <a:ext cx="3827124" cy="8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Tecnologia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que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conecta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o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Setor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Público à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sociedade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.</a:t>
            </a:r>
            <a:endParaRPr sz="24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23C93F-27D1-1E5A-5586-295AE61ACCED}"/>
              </a:ext>
            </a:extLst>
          </p:cNvPr>
          <p:cNvSpPr txBox="1"/>
          <p:nvPr/>
        </p:nvSpPr>
        <p:spPr>
          <a:xfrm>
            <a:off x="290793" y="1879252"/>
            <a:ext cx="457891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200" dirty="0">
                <a:solidFill>
                  <a:srgbClr val="0C0C0C"/>
                </a:solidFill>
                <a:latin typeface="Aptos Light"/>
              </a:rPr>
              <a:t>Somos focados em transformação digital, com um claro objetivo: desenvolver softwares encontrando soluções inteligentes para os segmentos de infraestrutura e obras, processos digitais e justiça, levando tecnologia e integração a todas as esferas do Setor Público. Somos </a:t>
            </a:r>
            <a:r>
              <a:rPr lang="pt-BR" sz="1200" i="1" dirty="0" err="1">
                <a:solidFill>
                  <a:srgbClr val="0C0C0C"/>
                </a:solidFill>
                <a:latin typeface="Aptos Light"/>
              </a:rPr>
              <a:t>trusted</a:t>
            </a:r>
            <a:r>
              <a:rPr lang="pt-BR" sz="1200" i="1" dirty="0">
                <a:solidFill>
                  <a:srgbClr val="0C0C0C"/>
                </a:solidFill>
                <a:latin typeface="Aptos Light"/>
              </a:rPr>
              <a:t> </a:t>
            </a:r>
            <a:r>
              <a:rPr lang="pt-BR" sz="1200" i="1" dirty="0" err="1">
                <a:solidFill>
                  <a:srgbClr val="0C0C0C"/>
                </a:solidFill>
                <a:latin typeface="Aptos Light"/>
              </a:rPr>
              <a:t>advisor</a:t>
            </a:r>
            <a:r>
              <a:rPr lang="pt-BR" sz="1200" dirty="0">
                <a:solidFill>
                  <a:srgbClr val="0C0C0C"/>
                </a:solidFill>
                <a:latin typeface="Aptos Light"/>
              </a:rPr>
              <a:t> em tecnologia para o setor, com uma trajetória marcada por confiabilidade, compliance e reputação.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88F600F-4426-1CD0-E068-75D6460BEEFC}"/>
              </a:ext>
            </a:extLst>
          </p:cNvPr>
          <p:cNvGrpSpPr/>
          <p:nvPr/>
        </p:nvGrpSpPr>
        <p:grpSpPr>
          <a:xfrm>
            <a:off x="300749" y="3493952"/>
            <a:ext cx="8902559" cy="1402612"/>
            <a:chOff x="300749" y="3493952"/>
            <a:chExt cx="8902559" cy="1402612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673A2CC-A7AA-37C6-9C5C-BC0171410D0F}"/>
                </a:ext>
              </a:extLst>
            </p:cNvPr>
            <p:cNvSpPr txBox="1"/>
            <p:nvPr/>
          </p:nvSpPr>
          <p:spPr>
            <a:xfrm>
              <a:off x="745757" y="3493952"/>
              <a:ext cx="1460035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800" dirty="0">
                  <a:solidFill>
                    <a:schemeClr val="tx1"/>
                  </a:solidFill>
                  <a:latin typeface="Aptos"/>
                </a:rPr>
                <a:t>+</a:t>
              </a:r>
              <a:r>
                <a:rPr lang="pt-BR" sz="1800" b="1" dirty="0">
                  <a:solidFill>
                    <a:schemeClr val="tx1"/>
                  </a:solidFill>
                  <a:latin typeface="Aptos"/>
                </a:rPr>
                <a:t>59 milhões</a:t>
              </a:r>
              <a:endParaRPr lang="pt-BR" sz="1800" dirty="0">
                <a:solidFill>
                  <a:schemeClr val="tx1"/>
                </a:solidFill>
                <a:latin typeface="Aptos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3486CDA-B6E0-D1D6-0E2B-F5D309854571}"/>
                </a:ext>
              </a:extLst>
            </p:cNvPr>
            <p:cNvSpPr txBox="1"/>
            <p:nvPr/>
          </p:nvSpPr>
          <p:spPr>
            <a:xfrm>
              <a:off x="745757" y="3787553"/>
              <a:ext cx="15876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C0C0C"/>
                  </a:solidFill>
                  <a:latin typeface="Aptos" panose="020B0004020202020204" pitchFamily="34" charset="0"/>
                </a:rPr>
                <a:t>de cidadãos impactados </a:t>
              </a:r>
              <a:endParaRPr lang="pt-BR" sz="1000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5DE496E-B5AF-DF16-743C-A86B2B5DCDDC}"/>
                </a:ext>
              </a:extLst>
            </p:cNvPr>
            <p:cNvSpPr txBox="1"/>
            <p:nvPr/>
          </p:nvSpPr>
          <p:spPr>
            <a:xfrm>
              <a:off x="6539158" y="3493952"/>
              <a:ext cx="14600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dirty="0">
                  <a:solidFill>
                    <a:schemeClr val="tx1"/>
                  </a:solidFill>
                  <a:latin typeface="Aptos" panose="020B0004020202020204" pitchFamily="34" charset="0"/>
                </a:rPr>
                <a:t>+</a:t>
              </a:r>
              <a:r>
                <a:rPr lang="pt-BR" sz="18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1 milhão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BCC14B8-EC02-2013-193A-5412937D3818}"/>
                </a:ext>
              </a:extLst>
            </p:cNvPr>
            <p:cNvSpPr txBox="1"/>
            <p:nvPr/>
          </p:nvSpPr>
          <p:spPr>
            <a:xfrm>
              <a:off x="6539159" y="3787553"/>
              <a:ext cx="23980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C0C0C"/>
                  </a:solidFill>
                  <a:latin typeface="Aptos" panose="020B0004020202020204" pitchFamily="34" charset="0"/>
                </a:rPr>
                <a:t>de operadores do direito se beneficiam de um Judiciário mais rápido e eficiente</a:t>
              </a:r>
              <a:endParaRPr lang="pt-BR" sz="1000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FBEF6CF-9D5C-4292-DD3F-2F5BDFC76225}"/>
                </a:ext>
              </a:extLst>
            </p:cNvPr>
            <p:cNvSpPr txBox="1"/>
            <p:nvPr/>
          </p:nvSpPr>
          <p:spPr>
            <a:xfrm>
              <a:off x="3114788" y="3493952"/>
              <a:ext cx="20653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rgbClr val="0C0C0C"/>
                  </a:solidFill>
                  <a:latin typeface="Aptos" panose="020B0004020202020204" pitchFamily="34" charset="0"/>
                </a:rPr>
                <a:t>+113,5 mil km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4C26DB2-0BCB-4057-7964-EFE11DF41236}"/>
                </a:ext>
              </a:extLst>
            </p:cNvPr>
            <p:cNvSpPr txBox="1"/>
            <p:nvPr/>
          </p:nvSpPr>
          <p:spPr>
            <a:xfrm>
              <a:off x="3114788" y="3787553"/>
              <a:ext cx="25043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C0C0C"/>
                  </a:solidFill>
                  <a:latin typeface="Aptos" panose="020B0004020202020204" pitchFamily="34" charset="0"/>
                </a:rPr>
                <a:t>de rodovias gerenciadas em nossas soluções, em estados de todas as regiões</a:t>
              </a:r>
              <a:endParaRPr lang="pt-BR" sz="1000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64AC26F-7128-6F08-92FE-5F8D05199E18}"/>
                </a:ext>
              </a:extLst>
            </p:cNvPr>
            <p:cNvSpPr txBox="1"/>
            <p:nvPr/>
          </p:nvSpPr>
          <p:spPr>
            <a:xfrm>
              <a:off x="3118567" y="4446824"/>
              <a:ext cx="25799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rgbClr val="0C0C0C"/>
                  </a:solidFill>
                  <a:latin typeface="Aptos" panose="020B0004020202020204" pitchFamily="34" charset="0"/>
                </a:rPr>
                <a:t>Brasil e América Latina</a:t>
              </a:r>
              <a:endParaRPr lang="pt-BR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627B672-3E8C-CDB7-002F-B18EE4B0F192}"/>
                </a:ext>
              </a:extLst>
            </p:cNvPr>
            <p:cNvSpPr txBox="1"/>
            <p:nvPr/>
          </p:nvSpPr>
          <p:spPr>
            <a:xfrm>
              <a:off x="5555930" y="4556709"/>
              <a:ext cx="36473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rgbClr val="0C0C0C"/>
                  </a:solidFill>
                  <a:latin typeface="Aptos" panose="020B0004020202020204" pitchFamily="34" charset="0"/>
                </a:rPr>
                <a:t>presença na Colômbia, Peru e todos os estados brasileiros</a:t>
              </a:r>
              <a:endParaRPr lang="pt-BR" sz="1000" dirty="0"/>
            </a:p>
          </p:txBody>
        </p:sp>
        <p:pic>
          <p:nvPicPr>
            <p:cNvPr id="26" name="Imagem 25" descr="Ícone&#10;&#10;O conteúdo gerado por IA pode estar incorreto.">
              <a:extLst>
                <a:ext uri="{FF2B5EF4-FFF2-40B4-BE49-F238E27FC236}">
                  <a16:creationId xmlns:a16="http://schemas.microsoft.com/office/drawing/2014/main" id="{DB560A4E-B338-9796-4082-8CAC023B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749" y="3508128"/>
              <a:ext cx="535680" cy="535680"/>
            </a:xfrm>
            <a:prstGeom prst="rect">
              <a:avLst/>
            </a:prstGeom>
          </p:spPr>
        </p:pic>
        <p:pic>
          <p:nvPicPr>
            <p:cNvPr id="28" name="Imagem 27" descr="Ícone&#10;&#10;O conteúdo gerado por IA pode estar incorreto.">
              <a:extLst>
                <a:ext uri="{FF2B5EF4-FFF2-40B4-BE49-F238E27FC236}">
                  <a16:creationId xmlns:a16="http://schemas.microsoft.com/office/drawing/2014/main" id="{75B77CF4-2407-0BFF-8557-6C51187E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0146" y="3527855"/>
              <a:ext cx="496017" cy="496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Imagem 29" descr="Ícone&#10;&#10;O conteúdo gerado por IA pode estar incorreto.">
              <a:extLst>
                <a:ext uri="{FF2B5EF4-FFF2-40B4-BE49-F238E27FC236}">
                  <a16:creationId xmlns:a16="http://schemas.microsoft.com/office/drawing/2014/main" id="{7CA335FC-C4D7-AF8B-A182-AA03D4AE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2494" y="3517430"/>
              <a:ext cx="487009" cy="4870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m 31" descr="Ícone&#10;&#10;O conteúdo gerado por IA pode estar incorreto.">
              <a:extLst>
                <a:ext uri="{FF2B5EF4-FFF2-40B4-BE49-F238E27FC236}">
                  <a16:creationId xmlns:a16="http://schemas.microsoft.com/office/drawing/2014/main" id="{177D06D1-6488-7398-8FCA-7D215389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5848" y="4385463"/>
              <a:ext cx="511101" cy="51110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FBE76F-F6F3-58D7-9354-8D4408566C3D}"/>
              </a:ext>
            </a:extLst>
          </p:cNvPr>
          <p:cNvSpPr txBox="1"/>
          <p:nvPr/>
        </p:nvSpPr>
        <p:spPr>
          <a:xfrm>
            <a:off x="731771" y="4311896"/>
            <a:ext cx="14600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800" b="1" dirty="0">
                <a:solidFill>
                  <a:schemeClr val="tx1"/>
                </a:solidFill>
                <a:latin typeface="Aptos"/>
              </a:rPr>
              <a:t>1 empresa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4055B038-FB2A-2FF4-2B4A-BF316CF38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326" y="4391145"/>
            <a:ext cx="390646" cy="390646"/>
          </a:xfrm>
          <a:prstGeom prst="rect">
            <a:avLst/>
          </a:prstGeom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5BAA78-A54D-B1FF-F292-19270DDCAB78}"/>
              </a:ext>
            </a:extLst>
          </p:cNvPr>
          <p:cNvSpPr txBox="1"/>
          <p:nvPr/>
        </p:nvSpPr>
        <p:spPr>
          <a:xfrm>
            <a:off x="731771" y="4576560"/>
            <a:ext cx="1587625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000" dirty="0">
                <a:solidFill>
                  <a:srgbClr val="0C0C0C"/>
                </a:solidFill>
                <a:latin typeface="Aptos"/>
              </a:rPr>
              <a:t>adquirida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78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5A6AE0EE-7097-4ADF-3B3E-4BA6709E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23" y="545300"/>
            <a:ext cx="2012753" cy="515981"/>
          </a:xfrm>
          <a:prstGeom prst="rect">
            <a:avLst/>
          </a:prstGeom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B46B460-C3B6-4930-A1E6-16C4015BCF13}"/>
              </a:ext>
            </a:extLst>
          </p:cNvPr>
          <p:cNvSpPr txBox="1"/>
          <p:nvPr/>
        </p:nvSpPr>
        <p:spPr>
          <a:xfrm>
            <a:off x="2178779" y="1150259"/>
            <a:ext cx="4786440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ptos Light"/>
              </a:rPr>
              <a:t>Transformação digital para setores essenciais da sociedade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94A843A-D537-70DC-997D-73A8FF8D3BC5}"/>
              </a:ext>
            </a:extLst>
          </p:cNvPr>
          <p:cNvSpPr txBox="1"/>
          <p:nvPr/>
        </p:nvSpPr>
        <p:spPr>
          <a:xfrm>
            <a:off x="1077015" y="2326354"/>
            <a:ext cx="1386844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 dirty="0">
                <a:solidFill>
                  <a:schemeClr val="tx1"/>
                </a:solidFill>
                <a:latin typeface="Aptos Light"/>
              </a:rPr>
              <a:t>Infraestrutura e Obras</a:t>
            </a:r>
          </a:p>
        </p:txBody>
      </p:sp>
      <p:sp>
        <p:nvSpPr>
          <p:cNvPr id="8" name="Retângulo Arredondado em um Canto Diagonal 7">
            <a:extLst>
              <a:ext uri="{FF2B5EF4-FFF2-40B4-BE49-F238E27FC236}">
                <a16:creationId xmlns:a16="http://schemas.microsoft.com/office/drawing/2014/main" id="{7F4F6B65-E42B-23D9-71D4-77FE01508737}"/>
              </a:ext>
            </a:extLst>
          </p:cNvPr>
          <p:cNvSpPr/>
          <p:nvPr/>
        </p:nvSpPr>
        <p:spPr>
          <a:xfrm>
            <a:off x="1077014" y="2663898"/>
            <a:ext cx="2161967" cy="1681273"/>
          </a:xfrm>
          <a:prstGeom prst="round2DiagRect">
            <a:avLst>
              <a:gd name="adj1" fmla="val 8406"/>
              <a:gd name="adj2" fmla="val 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Arredondado em um Canto Diagonal 8">
            <a:extLst>
              <a:ext uri="{FF2B5EF4-FFF2-40B4-BE49-F238E27FC236}">
                <a16:creationId xmlns:a16="http://schemas.microsoft.com/office/drawing/2014/main" id="{CA07C795-996F-73D7-077E-2229E57F13C2}"/>
              </a:ext>
            </a:extLst>
          </p:cNvPr>
          <p:cNvSpPr/>
          <p:nvPr/>
        </p:nvSpPr>
        <p:spPr>
          <a:xfrm>
            <a:off x="1077015" y="2297254"/>
            <a:ext cx="1312931" cy="266354"/>
          </a:xfrm>
          <a:prstGeom prst="round2DiagRect">
            <a:avLst>
              <a:gd name="adj1" fmla="val 18474"/>
              <a:gd name="adj2" fmla="val 0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63455C-EBDD-D302-9431-A120A717C309}"/>
              </a:ext>
            </a:extLst>
          </p:cNvPr>
          <p:cNvSpPr txBox="1"/>
          <p:nvPr/>
        </p:nvSpPr>
        <p:spPr>
          <a:xfrm>
            <a:off x="3470235" y="2326354"/>
            <a:ext cx="2072167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 dirty="0">
                <a:solidFill>
                  <a:schemeClr val="tx1"/>
                </a:solidFill>
                <a:latin typeface="Aptos Light"/>
              </a:rPr>
              <a:t>Processos Digitais e Administrativos</a:t>
            </a:r>
          </a:p>
        </p:txBody>
      </p:sp>
      <p:sp>
        <p:nvSpPr>
          <p:cNvPr id="11" name="Retângulo Arredondado em um Canto Diagonal 10">
            <a:extLst>
              <a:ext uri="{FF2B5EF4-FFF2-40B4-BE49-F238E27FC236}">
                <a16:creationId xmlns:a16="http://schemas.microsoft.com/office/drawing/2014/main" id="{DCC6A8DB-15C5-3F15-5819-DD2F1215032E}"/>
              </a:ext>
            </a:extLst>
          </p:cNvPr>
          <p:cNvSpPr/>
          <p:nvPr/>
        </p:nvSpPr>
        <p:spPr>
          <a:xfrm>
            <a:off x="3470235" y="2663898"/>
            <a:ext cx="2161967" cy="1681273"/>
          </a:xfrm>
          <a:prstGeom prst="round2DiagRect">
            <a:avLst>
              <a:gd name="adj1" fmla="val 8406"/>
              <a:gd name="adj2" fmla="val 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Arredondado em um Canto Diagonal 11">
            <a:extLst>
              <a:ext uri="{FF2B5EF4-FFF2-40B4-BE49-F238E27FC236}">
                <a16:creationId xmlns:a16="http://schemas.microsoft.com/office/drawing/2014/main" id="{D046756E-8D75-4F69-BC03-9918BA9B6B61}"/>
              </a:ext>
            </a:extLst>
          </p:cNvPr>
          <p:cNvSpPr/>
          <p:nvPr/>
        </p:nvSpPr>
        <p:spPr>
          <a:xfrm>
            <a:off x="3470236" y="2297254"/>
            <a:ext cx="1884443" cy="266354"/>
          </a:xfrm>
          <a:prstGeom prst="round2DiagRect">
            <a:avLst>
              <a:gd name="adj1" fmla="val 18474"/>
              <a:gd name="adj2" fmla="val 0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57CF07-91F4-1F85-6A19-5D02FDB76ED6}"/>
              </a:ext>
            </a:extLst>
          </p:cNvPr>
          <p:cNvSpPr txBox="1"/>
          <p:nvPr/>
        </p:nvSpPr>
        <p:spPr>
          <a:xfrm>
            <a:off x="5863455" y="2326354"/>
            <a:ext cx="1386844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 dirty="0">
                <a:solidFill>
                  <a:schemeClr val="tx1"/>
                </a:solidFill>
                <a:latin typeface="Aptos Light"/>
              </a:rPr>
              <a:t>Justiça</a:t>
            </a:r>
          </a:p>
        </p:txBody>
      </p:sp>
      <p:sp>
        <p:nvSpPr>
          <p:cNvPr id="14" name="Retângulo Arredondado em um Canto Diagonal 13">
            <a:extLst>
              <a:ext uri="{FF2B5EF4-FFF2-40B4-BE49-F238E27FC236}">
                <a16:creationId xmlns:a16="http://schemas.microsoft.com/office/drawing/2014/main" id="{AD3D4D29-A005-6D8B-BB6C-DF75E820ECD1}"/>
              </a:ext>
            </a:extLst>
          </p:cNvPr>
          <p:cNvSpPr/>
          <p:nvPr/>
        </p:nvSpPr>
        <p:spPr>
          <a:xfrm>
            <a:off x="5863454" y="2663898"/>
            <a:ext cx="2161967" cy="1681273"/>
          </a:xfrm>
          <a:prstGeom prst="round2DiagRect">
            <a:avLst>
              <a:gd name="adj1" fmla="val 8406"/>
              <a:gd name="adj2" fmla="val 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Arredondado em um Canto Diagonal 14">
            <a:extLst>
              <a:ext uri="{FF2B5EF4-FFF2-40B4-BE49-F238E27FC236}">
                <a16:creationId xmlns:a16="http://schemas.microsoft.com/office/drawing/2014/main" id="{AFF55F74-3DB2-938D-30A6-83714EDF9836}"/>
              </a:ext>
            </a:extLst>
          </p:cNvPr>
          <p:cNvSpPr/>
          <p:nvPr/>
        </p:nvSpPr>
        <p:spPr>
          <a:xfrm>
            <a:off x="5863455" y="2297254"/>
            <a:ext cx="454069" cy="266354"/>
          </a:xfrm>
          <a:prstGeom prst="round2DiagRect">
            <a:avLst>
              <a:gd name="adj1" fmla="val 18474"/>
              <a:gd name="adj2" fmla="val 0"/>
            </a:avLst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Placa com letras brancas&#10;&#10;O conteúdo gerado por IA pode estar incorreto.">
            <a:extLst>
              <a:ext uri="{FF2B5EF4-FFF2-40B4-BE49-F238E27FC236}">
                <a16:creationId xmlns:a16="http://schemas.microsoft.com/office/drawing/2014/main" id="{0EB673D2-6D1F-D2BE-7A15-D627A34D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398" y="3110582"/>
            <a:ext cx="1780077" cy="787903"/>
          </a:xfrm>
          <a:prstGeom prst="rect">
            <a:avLst/>
          </a:prstGeom>
          <a:ln>
            <a:noFill/>
          </a:ln>
        </p:spPr>
      </p:pic>
      <p:pic>
        <p:nvPicPr>
          <p:cNvPr id="24" name="Imagem 23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D967BE90-F5AC-5091-7D07-B124F909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16" y="2867128"/>
            <a:ext cx="1789804" cy="1235354"/>
          </a:xfrm>
          <a:prstGeom prst="rect">
            <a:avLst/>
          </a:prstGeom>
          <a:ln>
            <a:noFill/>
          </a:ln>
        </p:spPr>
      </p:pic>
      <p:pic>
        <p:nvPicPr>
          <p:cNvPr id="26" name="Imagem 25" descr="Texto&#10;&#10;O conteúdo gerado por IA pode estar incorreto.">
            <a:extLst>
              <a:ext uri="{FF2B5EF4-FFF2-40B4-BE49-F238E27FC236}">
                <a16:creationId xmlns:a16="http://schemas.microsoft.com/office/drawing/2014/main" id="{3F044325-301E-8FC9-3A26-42320F5F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602" y="3100580"/>
            <a:ext cx="1342353" cy="778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6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na frente de um laptop&#10;&#10;O conteúdo gerado por IA pode estar incorreto.">
            <a:extLst>
              <a:ext uri="{FF2B5EF4-FFF2-40B4-BE49-F238E27FC236}">
                <a16:creationId xmlns:a16="http://schemas.microsoft.com/office/drawing/2014/main" id="{23594D3D-AD7E-9CEE-9557-4A7ADDE55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57" y="148685"/>
            <a:ext cx="3139385" cy="2683300"/>
          </a:xfrm>
          <a:prstGeom prst="rect">
            <a:avLst/>
          </a:prstGeom>
          <a:ln>
            <a:noFill/>
          </a:ln>
        </p:spPr>
      </p:pic>
      <p:sp>
        <p:nvSpPr>
          <p:cNvPr id="3" name="Google Shape;1340;p55">
            <a:extLst>
              <a:ext uri="{FF2B5EF4-FFF2-40B4-BE49-F238E27FC236}">
                <a16:creationId xmlns:a16="http://schemas.microsoft.com/office/drawing/2014/main" id="{86EFF35F-4743-AB44-D5B4-E69F15F5D071}"/>
              </a:ext>
            </a:extLst>
          </p:cNvPr>
          <p:cNvSpPr txBox="1"/>
          <p:nvPr/>
        </p:nvSpPr>
        <p:spPr>
          <a:xfrm>
            <a:off x="3945814" y="1086011"/>
            <a:ext cx="4640214" cy="46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Guiamos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negócios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rumo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ao</a:t>
            </a:r>
            <a:r>
              <a:rPr lang="en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 </a:t>
            </a:r>
            <a:r>
              <a:rPr lang="en" sz="2400" dirty="0" err="1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futur</a:t>
            </a:r>
            <a:r>
              <a:rPr lang="pt-BR" sz="2400" dirty="0">
                <a:solidFill>
                  <a:schemeClr val="tx1"/>
                </a:solidFill>
                <a:latin typeface="Aptos Light" panose="020B0004020202020204" pitchFamily="34" charset="0"/>
                <a:ea typeface="DM Sans 14pt ExtraBold"/>
                <a:cs typeface="DM Sans 14pt ExtraBold"/>
                <a:sym typeface="DM Sans ExtraBold"/>
              </a:rPr>
              <a:t>o.</a:t>
            </a:r>
            <a:endParaRPr sz="2400" dirty="0">
              <a:solidFill>
                <a:schemeClr val="tx1"/>
              </a:solidFill>
              <a:latin typeface="Aptos Light" panose="020B0004020202020204" pitchFamily="34" charset="0"/>
              <a:ea typeface="DM Sans 14pt"/>
              <a:cs typeface="DM Sans 14pt"/>
              <a:sym typeface="DM San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40CA42-E090-ED3C-C975-E83AEF7052A0}"/>
              </a:ext>
            </a:extLst>
          </p:cNvPr>
          <p:cNvSpPr txBox="1"/>
          <p:nvPr/>
        </p:nvSpPr>
        <p:spPr>
          <a:xfrm>
            <a:off x="3896197" y="1593702"/>
            <a:ext cx="4389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Aptos Light" panose="020B0004020202020204" pitchFamily="34" charset="0"/>
              </a:rPr>
              <a:t>Uma marca que nasce da confiança de um legado pioneiro. Um grupo de gente que sonha grande e compartilha objetivos. Somos um grupo que desenvolve e incorpora soluções SaaS (Software as a Service) como motor de crescimento e habilitador de novas linhas de negócio para as verticais em que atuamos. </a:t>
            </a: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DCCA2916-565B-429A-BE71-849A7BD6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15" y="703506"/>
            <a:ext cx="2070514" cy="305711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EE1E489B-2607-F6A4-CFFA-DF61BAFEF705}"/>
              </a:ext>
            </a:extLst>
          </p:cNvPr>
          <p:cNvGrpSpPr/>
          <p:nvPr/>
        </p:nvGrpSpPr>
        <p:grpSpPr>
          <a:xfrm>
            <a:off x="462557" y="3003432"/>
            <a:ext cx="7793361" cy="1943849"/>
            <a:chOff x="462557" y="3003432"/>
            <a:chExt cx="7793361" cy="1943849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4B8469CD-0062-6AEA-5F09-0E25005D8D6B}"/>
                </a:ext>
              </a:extLst>
            </p:cNvPr>
            <p:cNvSpPr txBox="1"/>
            <p:nvPr/>
          </p:nvSpPr>
          <p:spPr>
            <a:xfrm>
              <a:off x="462557" y="3003432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+35 anos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175F68-72FD-B55B-BD41-93D15E58D991}"/>
                </a:ext>
              </a:extLst>
            </p:cNvPr>
            <p:cNvSpPr txBox="1"/>
            <p:nvPr/>
          </p:nvSpPr>
          <p:spPr>
            <a:xfrm>
              <a:off x="462557" y="3502092"/>
              <a:ext cx="1587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de mercado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5B7ACDC-32FE-7608-258A-D7924048C168}"/>
                </a:ext>
              </a:extLst>
            </p:cNvPr>
            <p:cNvSpPr txBox="1"/>
            <p:nvPr/>
          </p:nvSpPr>
          <p:spPr>
            <a:xfrm>
              <a:off x="2534560" y="3003432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+20.000</a:t>
              </a:r>
              <a:endParaRPr lang="pt-BR" sz="22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D5ED00E-1881-8B16-477C-1D92968ACC59}"/>
                </a:ext>
              </a:extLst>
            </p:cNvPr>
            <p:cNvSpPr txBox="1"/>
            <p:nvPr/>
          </p:nvSpPr>
          <p:spPr>
            <a:xfrm>
              <a:off x="2534560" y="3502092"/>
              <a:ext cx="1587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clientes únicos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58A78E8-7D36-FAB4-010F-4463A53139F0}"/>
                </a:ext>
              </a:extLst>
            </p:cNvPr>
            <p:cNvSpPr txBox="1"/>
            <p:nvPr/>
          </p:nvSpPr>
          <p:spPr>
            <a:xfrm>
              <a:off x="4619888" y="3003432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+1.500</a:t>
              </a:r>
              <a:endParaRPr lang="pt-BR" sz="22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4F47BD2-667A-CD49-A983-814C403FB66F}"/>
                </a:ext>
              </a:extLst>
            </p:cNvPr>
            <p:cNvSpPr txBox="1"/>
            <p:nvPr/>
          </p:nvSpPr>
          <p:spPr>
            <a:xfrm>
              <a:off x="4619888" y="3502092"/>
              <a:ext cx="1587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colaboradores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B1AD86B-254C-5B0B-E368-3367113042D8}"/>
                </a:ext>
              </a:extLst>
            </p:cNvPr>
            <p:cNvSpPr txBox="1"/>
            <p:nvPr/>
          </p:nvSpPr>
          <p:spPr>
            <a:xfrm>
              <a:off x="6668293" y="3003432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13</a:t>
              </a:r>
              <a:endParaRPr lang="pt-BR" sz="22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0691B92-96F1-2E3E-ACCB-85BFBB401211}"/>
                </a:ext>
              </a:extLst>
            </p:cNvPr>
            <p:cNvSpPr txBox="1"/>
            <p:nvPr/>
          </p:nvSpPr>
          <p:spPr>
            <a:xfrm>
              <a:off x="6668293" y="3502092"/>
              <a:ext cx="15876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aquisições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DF75C87-446B-901F-648C-7EE94DEF4FA3}"/>
                </a:ext>
              </a:extLst>
            </p:cNvPr>
            <p:cNvSpPr txBox="1"/>
            <p:nvPr/>
          </p:nvSpPr>
          <p:spPr>
            <a:xfrm>
              <a:off x="2534560" y="4017734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 err="1">
                  <a:solidFill>
                    <a:schemeClr val="tx1"/>
                  </a:solidFill>
                  <a:latin typeface="Aptos Light"/>
                </a:rPr>
                <a:t>R$530M</a:t>
              </a:r>
              <a:endParaRPr lang="pt-BR" sz="2200" dirty="0" err="1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4B2CD3A-5E83-A549-CE56-C4BB3EC5E531}"/>
                </a:ext>
              </a:extLst>
            </p:cNvPr>
            <p:cNvSpPr txBox="1"/>
            <p:nvPr/>
          </p:nvSpPr>
          <p:spPr>
            <a:xfrm>
              <a:off x="2534561" y="4516394"/>
              <a:ext cx="1859170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/>
                </a:rPr>
                <a:t>de receita operacional líquida projetada para 2025</a:t>
              </a:r>
              <a:endParaRPr lang="pt-BR" sz="11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C1865CF-60BF-3282-D417-DFFA909AB8F9}"/>
                </a:ext>
              </a:extLst>
            </p:cNvPr>
            <p:cNvSpPr txBox="1"/>
            <p:nvPr/>
          </p:nvSpPr>
          <p:spPr>
            <a:xfrm>
              <a:off x="462557" y="4017734"/>
              <a:ext cx="1460035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/>
                </a:rPr>
                <a:t>+25%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E0D6E88-059A-5791-8E9E-C2FED648CA90}"/>
                </a:ext>
              </a:extLst>
            </p:cNvPr>
            <p:cNvSpPr txBox="1"/>
            <p:nvPr/>
          </p:nvSpPr>
          <p:spPr>
            <a:xfrm>
              <a:off x="462558" y="4516394"/>
              <a:ext cx="1788986" cy="2616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/>
                </a:rPr>
                <a:t>CAGR entre 2022 e 2025</a:t>
              </a:r>
              <a:endParaRPr lang="pt-BR" sz="1100" dirty="0">
                <a:solidFill>
                  <a:schemeClr val="tx1"/>
                </a:solidFill>
                <a:latin typeface="Aptos Light" panose="020B0004020202020204" pitchFamily="34" charset="0"/>
              </a:endParaRP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F7E12DC4-79E7-1480-2D8B-B3E7C906222C}"/>
                </a:ext>
              </a:extLst>
            </p:cNvPr>
            <p:cNvCxnSpPr>
              <a:cxnSpLocks/>
            </p:cNvCxnSpPr>
            <p:nvPr/>
          </p:nvCxnSpPr>
          <p:spPr>
            <a:xfrm>
              <a:off x="532795" y="4458710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A8CEFE19-E095-2614-C44F-4A3FCECA0757}"/>
                </a:ext>
              </a:extLst>
            </p:cNvPr>
            <p:cNvCxnSpPr>
              <a:cxnSpLocks/>
            </p:cNvCxnSpPr>
            <p:nvPr/>
          </p:nvCxnSpPr>
          <p:spPr>
            <a:xfrm>
              <a:off x="532795" y="34343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ED28ED11-37DB-AF2E-1F35-F00980BC9007}"/>
                </a:ext>
              </a:extLst>
            </p:cNvPr>
            <p:cNvCxnSpPr>
              <a:cxnSpLocks/>
            </p:cNvCxnSpPr>
            <p:nvPr/>
          </p:nvCxnSpPr>
          <p:spPr>
            <a:xfrm>
              <a:off x="2629498" y="34343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A97F6FC5-61B8-7561-1FD2-F5D2B827A827}"/>
                </a:ext>
              </a:extLst>
            </p:cNvPr>
            <p:cNvCxnSpPr>
              <a:cxnSpLocks/>
            </p:cNvCxnSpPr>
            <p:nvPr/>
          </p:nvCxnSpPr>
          <p:spPr>
            <a:xfrm>
              <a:off x="4721931" y="34343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360C20EE-1CCC-D2F8-9FA6-969203326B40}"/>
                </a:ext>
              </a:extLst>
            </p:cNvPr>
            <p:cNvCxnSpPr>
              <a:cxnSpLocks/>
            </p:cNvCxnSpPr>
            <p:nvPr/>
          </p:nvCxnSpPr>
          <p:spPr>
            <a:xfrm>
              <a:off x="6745635" y="3434319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2C30C64-4FF0-F53E-5291-FFAF186238DC}"/>
                </a:ext>
              </a:extLst>
            </p:cNvPr>
            <p:cNvCxnSpPr>
              <a:cxnSpLocks/>
            </p:cNvCxnSpPr>
            <p:nvPr/>
          </p:nvCxnSpPr>
          <p:spPr>
            <a:xfrm>
              <a:off x="2635972" y="4458710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E7A7E04-1F5D-A52E-37A3-629541F265FA}"/>
                </a:ext>
              </a:extLst>
            </p:cNvPr>
            <p:cNvSpPr txBox="1"/>
            <p:nvPr/>
          </p:nvSpPr>
          <p:spPr>
            <a:xfrm>
              <a:off x="4619887" y="4017734"/>
              <a:ext cx="14600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Presença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CFFEB7DF-777C-FB21-19B1-143653608031}"/>
                </a:ext>
              </a:extLst>
            </p:cNvPr>
            <p:cNvSpPr txBox="1"/>
            <p:nvPr/>
          </p:nvSpPr>
          <p:spPr>
            <a:xfrm>
              <a:off x="4609852" y="4516394"/>
              <a:ext cx="17889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1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nacional e internacional</a:t>
              </a: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4411511-6F99-70B1-754C-61A78A74DC5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263" y="4458710"/>
              <a:ext cx="1504063" cy="0"/>
            </a:xfrm>
            <a:prstGeom prst="line">
              <a:avLst/>
            </a:prstGeom>
            <a:ln w="15875">
              <a:gradFill>
                <a:gsLst>
                  <a:gs pos="0">
                    <a:schemeClr val="tx1"/>
                  </a:gs>
                  <a:gs pos="100000">
                    <a:srgbClr val="FFFFFF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m 27" descr="Desenho de estrelas&#10;&#10;O conteúdo gerado por IA pode estar incorreto.">
            <a:extLst>
              <a:ext uri="{FF2B5EF4-FFF2-40B4-BE49-F238E27FC236}">
                <a16:creationId xmlns:a16="http://schemas.microsoft.com/office/drawing/2014/main" id="{C5B0753B-242D-65DC-C852-AB4293161E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005" b="50000"/>
          <a:stretch>
            <a:fillRect/>
          </a:stretch>
        </p:blipFill>
        <p:spPr>
          <a:xfrm>
            <a:off x="6265921" y="3004186"/>
            <a:ext cx="2878079" cy="2147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descr="Manifesto Starian">
            <a:hlinkClick r:id="" action="ppaction://media"/>
            <a:extLst>
              <a:ext uri="{FF2B5EF4-FFF2-40B4-BE49-F238E27FC236}">
                <a16:creationId xmlns:a16="http://schemas.microsoft.com/office/drawing/2014/main" id="{C9C06A72-F560-0F15-9269-F40B313B88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87F3E3CE-B605-0DCC-6D01-E7339F78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A871F5-AA55-658F-C42F-86377E3C00DA}"/>
              </a:ext>
            </a:extLst>
          </p:cNvPr>
          <p:cNvGrpSpPr/>
          <p:nvPr/>
        </p:nvGrpSpPr>
        <p:grpSpPr>
          <a:xfrm>
            <a:off x="443192" y="1354544"/>
            <a:ext cx="3851837" cy="1015662"/>
            <a:chOff x="443192" y="1354544"/>
            <a:chExt cx="3851837" cy="1015662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DFDD382-609A-A222-7E4C-052BA18C2731}"/>
                </a:ext>
              </a:extLst>
            </p:cNvPr>
            <p:cNvSpPr txBox="1"/>
            <p:nvPr/>
          </p:nvSpPr>
          <p:spPr>
            <a:xfrm>
              <a:off x="443192" y="1600765"/>
              <a:ext cx="38518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Geramos valor e impacto em</a:t>
              </a:r>
            </a:p>
            <a:p>
              <a:r>
                <a:rPr lang="pt-BR" sz="22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cada mercado que atuamos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59BED74-3602-33D8-D6D8-822AD3BD312B}"/>
                </a:ext>
              </a:extLst>
            </p:cNvPr>
            <p:cNvSpPr txBox="1"/>
            <p:nvPr/>
          </p:nvSpPr>
          <p:spPr>
            <a:xfrm>
              <a:off x="443194" y="1354544"/>
              <a:ext cx="145849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tx1"/>
                  </a:solidFill>
                  <a:latin typeface="Aptos Light" panose="020B0004020202020204" pitchFamily="34" charset="0"/>
                </a:rPr>
                <a:t>Golden Circle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9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Starian">
  <a:themeElements>
    <a:clrScheme name="2C404D">
      <a:dk1>
        <a:srgbClr val="0C0C0C"/>
      </a:dk1>
      <a:lt1>
        <a:srgbClr val="FFFFFF"/>
      </a:lt1>
      <a:dk2>
        <a:srgbClr val="0C2232"/>
      </a:dk2>
      <a:lt2>
        <a:srgbClr val="D5DFE7"/>
      </a:lt2>
      <a:accent1>
        <a:srgbClr val="9D3637"/>
      </a:accent1>
      <a:accent2>
        <a:srgbClr val="E7C278"/>
      </a:accent2>
      <a:accent3>
        <a:srgbClr val="2C404D"/>
      </a:accent3>
      <a:accent4>
        <a:srgbClr val="B50000"/>
      </a:accent4>
      <a:accent5>
        <a:srgbClr val="0756E3"/>
      </a:accent5>
      <a:accent6>
        <a:srgbClr val="93EEAA"/>
      </a:accent6>
      <a:hlink>
        <a:srgbClr val="9D3637"/>
      </a:hlink>
      <a:folHlink>
        <a:srgbClr val="9D36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b4067e-05c8-4eb5-99a3-21387cab77a6">
      <Terms xmlns="http://schemas.microsoft.com/office/infopath/2007/PartnerControls"/>
    </lcf76f155ced4ddcb4097134ff3c332f>
    <TaxCatchAll xmlns="24f4c7ae-7748-43d4-897e-5071963c789b" xsi:nil="true"/>
    <_Flow_SignoffStatus xmlns="53b4067e-05c8-4eb5-99a3-21387cab77a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558C583A067D41B534F0F062253D96" ma:contentTypeVersion="21" ma:contentTypeDescription="Crie um novo documento." ma:contentTypeScope="" ma:versionID="8e806a397e0acb2f300c336d92e07a30">
  <xsd:schema xmlns:xsd="http://www.w3.org/2001/XMLSchema" xmlns:xs="http://www.w3.org/2001/XMLSchema" xmlns:p="http://schemas.microsoft.com/office/2006/metadata/properties" xmlns:ns2="53b4067e-05c8-4eb5-99a3-21387cab77a6" xmlns:ns3="24f4c7ae-7748-43d4-897e-5071963c789b" targetNamespace="http://schemas.microsoft.com/office/2006/metadata/properties" ma:root="true" ma:fieldsID="df1e69cc6805ad8ead45a04c4dd96d80" ns2:_="" ns3:_="">
    <xsd:import namespace="53b4067e-05c8-4eb5-99a3-21387cab77a6"/>
    <xsd:import namespace="24f4c7ae-7748-43d4-897e-5071963c7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4067e-05c8-4eb5-99a3-21387cab7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ca191bf4-1fd1-4677-b8ac-7924e055e5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tatus de liberação" ma:internalName="Status_x0020_de_x0020_libera_x00e7__x00e3_o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4c7ae-7748-43d4-897e-5071963c7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a04af7e-132c-4993-9884-58baa5996c6e}" ma:internalName="TaxCatchAll" ma:showField="CatchAllData" ma:web="24f4c7ae-7748-43d4-897e-5071963c78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87E009-9A60-40B6-81AF-64EF1FB68C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CEDA20-6DE7-4F81-AE02-15716C4E0549}">
  <ds:schemaRefs>
    <ds:schemaRef ds:uri="http://schemas.microsoft.com/office/2006/metadata/properties"/>
    <ds:schemaRef ds:uri="http://schemas.microsoft.com/office/infopath/2007/PartnerControls"/>
    <ds:schemaRef ds:uri="53b4067e-05c8-4eb5-99a3-21387cab77a6"/>
    <ds:schemaRef ds:uri="24f4c7ae-7748-43d4-897e-5071963c789b"/>
  </ds:schemaRefs>
</ds:datastoreItem>
</file>

<file path=customXml/itemProps3.xml><?xml version="1.0" encoding="utf-8"?>
<ds:datastoreItem xmlns:ds="http://schemas.openxmlformats.org/officeDocument/2006/customXml" ds:itemID="{687E9752-3005-47C8-B190-D4730409F1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4067e-05c8-4eb5-99a3-21387cab77a6"/>
    <ds:schemaRef ds:uri="24f4c7ae-7748-43d4-897e-5071963c7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1094</Words>
  <Application>Microsoft Office PowerPoint</Application>
  <PresentationFormat>Apresentação na tela (16:9)</PresentationFormat>
  <Paragraphs>163</Paragraphs>
  <Slides>19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Starian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Rodrigo Lago</cp:lastModifiedBy>
  <cp:revision>146</cp:revision>
  <dcterms:modified xsi:type="dcterms:W3CDTF">2025-10-07T14:30:47Z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0x01010034558C583A067D41B534F0F062253D96</vt:lpwstr>
  </property>
  <property fmtid="{D5CDD505-2E9C-101B-9397-08002B2CF9AE}" pid="3" name="MediaServiceImageTags">
    <vt:lpwstr/>
  </property>
</Properties>
</file>